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7772400" cy="10058400"/>
  <p:notesSz cx="7772400" cy="10058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791710" y="9474654"/>
            <a:ext cx="201929" cy="1390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gial.edu/GIALens/issues.htm" TargetMode="External"/><Relationship Id="rId3" Type="http://schemas.openxmlformats.org/officeDocument/2006/relationships/hyperlink" Target="mailto:Gilles_Gravelle@tsco.org" TargetMode="Externa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christiancentury.org/" TargetMode="External"/><Relationship Id="rId3" Type="http://schemas.openxmlformats.org/officeDocument/2006/relationships/hyperlink" Target="http://www.globalmissiology.net/" TargetMode="Externa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044188" y="436880"/>
            <a:ext cx="282702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>
                <a:latin typeface="Arial"/>
                <a:cs typeface="Arial"/>
              </a:rPr>
              <a:t>GIALens.</a:t>
            </a:r>
            <a:r>
              <a:rPr dirty="0" sz="800" spc="-3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(2008):1.</a:t>
            </a:r>
            <a:r>
              <a:rPr dirty="0" sz="800" spc="-30">
                <a:latin typeface="Arial"/>
                <a:cs typeface="Arial"/>
              </a:rPr>
              <a:t> </a:t>
            </a:r>
            <a:r>
              <a:rPr dirty="0" sz="800" spc="-10">
                <a:latin typeface="Arial"/>
                <a:cs typeface="Arial"/>
                <a:hlinkClick r:id="rId2"/>
              </a:rPr>
              <a:t>&lt;http://www.gial.edu/GIALens/issues.htm&gt;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12800" y="798830"/>
            <a:ext cx="6110605" cy="81248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01600">
              <a:lnSpc>
                <a:spcPct val="100000"/>
              </a:lnSpc>
              <a:spcBef>
                <a:spcPts val="95"/>
              </a:spcBef>
            </a:pPr>
            <a:r>
              <a:rPr dirty="0" sz="1400" b="1">
                <a:latin typeface="Arial"/>
                <a:cs typeface="Arial"/>
              </a:rPr>
              <a:t>Theological</a:t>
            </a:r>
            <a:r>
              <a:rPr dirty="0" sz="1400" spc="-4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Training</a:t>
            </a:r>
            <a:r>
              <a:rPr dirty="0" sz="1400" spc="-4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and</a:t>
            </a:r>
            <a:r>
              <a:rPr dirty="0" sz="1400" spc="-45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Mother-</a:t>
            </a:r>
            <a:r>
              <a:rPr dirty="0" sz="1400" b="1">
                <a:latin typeface="Arial"/>
                <a:cs typeface="Arial"/>
              </a:rPr>
              <a:t>Tongue</a:t>
            </a:r>
            <a:r>
              <a:rPr dirty="0" sz="1400" spc="-45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Translators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50">
              <a:latin typeface="Arial"/>
              <a:cs typeface="Arial"/>
            </a:endParaRPr>
          </a:p>
          <a:p>
            <a:pPr marL="101600">
              <a:lnSpc>
                <a:spcPts val="1415"/>
              </a:lnSpc>
            </a:pPr>
            <a:r>
              <a:rPr dirty="0" sz="950" b="1">
                <a:latin typeface="Arial"/>
                <a:cs typeface="Arial"/>
              </a:rPr>
              <a:t>BY</a:t>
            </a:r>
            <a:r>
              <a:rPr dirty="0" sz="950" spc="-1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G</a:t>
            </a:r>
            <a:r>
              <a:rPr dirty="0" sz="950" b="1">
                <a:latin typeface="Arial"/>
                <a:cs typeface="Arial"/>
              </a:rPr>
              <a:t>ILLES</a:t>
            </a:r>
            <a:r>
              <a:rPr dirty="0" sz="950" spc="-10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G</a:t>
            </a:r>
            <a:r>
              <a:rPr dirty="0" sz="950" spc="-10" b="1">
                <a:latin typeface="Arial"/>
                <a:cs typeface="Arial"/>
              </a:rPr>
              <a:t>RAVELLE</a:t>
            </a:r>
            <a:r>
              <a:rPr dirty="0" sz="1200" spc="-10" b="1">
                <a:latin typeface="Arial"/>
                <a:cs typeface="Arial"/>
              </a:rPr>
              <a:t>,</a:t>
            </a:r>
            <a:r>
              <a:rPr dirty="0" sz="1200" spc="-70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P</a:t>
            </a:r>
            <a:r>
              <a:rPr dirty="0" sz="950" spc="-10" b="1">
                <a:latin typeface="Arial"/>
                <a:cs typeface="Arial"/>
              </a:rPr>
              <a:t>H</a:t>
            </a:r>
            <a:r>
              <a:rPr dirty="0" sz="1200" spc="-10" b="1">
                <a:latin typeface="Arial"/>
                <a:cs typeface="Arial"/>
              </a:rPr>
              <a:t>.D.</a:t>
            </a:r>
            <a:r>
              <a:rPr dirty="0" baseline="38194" sz="1200" spc="-15" b="1">
                <a:latin typeface="Arial"/>
                <a:cs typeface="Arial"/>
              </a:rPr>
              <a:t>1</a:t>
            </a:r>
            <a:endParaRPr baseline="38194" sz="1200">
              <a:latin typeface="Arial"/>
              <a:cs typeface="Arial"/>
            </a:endParaRPr>
          </a:p>
          <a:p>
            <a:pPr marL="101600">
              <a:lnSpc>
                <a:spcPts val="1175"/>
              </a:lnSpc>
            </a:pPr>
            <a:r>
              <a:rPr dirty="0" sz="1000" i="1">
                <a:latin typeface="Arial"/>
                <a:cs typeface="Arial"/>
              </a:rPr>
              <a:t>The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Seed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Company,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International</a:t>
            </a:r>
            <a:r>
              <a:rPr dirty="0" sz="1000" spc="-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Coordinator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for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Project</a:t>
            </a:r>
            <a:r>
              <a:rPr dirty="0" sz="1000" spc="-10" i="1">
                <a:latin typeface="Arial"/>
                <a:cs typeface="Arial"/>
              </a:rPr>
              <a:t> Development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50">
              <a:latin typeface="Arial"/>
              <a:cs typeface="Arial"/>
            </a:endParaRPr>
          </a:p>
          <a:p>
            <a:pPr marL="558165">
              <a:lnSpc>
                <a:spcPts val="1175"/>
              </a:lnSpc>
            </a:pPr>
            <a:r>
              <a:rPr dirty="0" sz="1000" spc="-10">
                <a:latin typeface="Arial"/>
                <a:cs typeface="Arial"/>
              </a:rPr>
              <a:t>ABSTRACT</a:t>
            </a:r>
            <a:endParaRPr sz="1000">
              <a:latin typeface="Arial"/>
              <a:cs typeface="Arial"/>
            </a:endParaRPr>
          </a:p>
          <a:p>
            <a:pPr algn="just" marL="558165" marR="55880">
              <a:lnSpc>
                <a:spcPct val="95800"/>
              </a:lnSpc>
              <a:spcBef>
                <a:spcPts val="25"/>
              </a:spcBef>
            </a:pP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theme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has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do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theological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training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can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better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equip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mother-</a:t>
            </a:r>
            <a:r>
              <a:rPr dirty="0" sz="1000">
                <a:latin typeface="Arial"/>
                <a:cs typeface="Arial"/>
              </a:rPr>
              <a:t>tongue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to </a:t>
            </a:r>
            <a:r>
              <a:rPr dirty="0" sz="1000">
                <a:latin typeface="Arial"/>
                <a:cs typeface="Arial"/>
              </a:rPr>
              <a:t>transfer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propositional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truth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more effectively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into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language, culture,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 conceptual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schemes.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kind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theological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training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needed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accomplish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discussed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within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framework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of </a:t>
            </a:r>
            <a:r>
              <a:rPr dirty="0" sz="1000">
                <a:latin typeface="Arial"/>
                <a:cs typeface="Arial"/>
              </a:rPr>
              <a:t>contextual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practical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pastoral.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addition,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paper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reviews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dynamic </a:t>
            </a:r>
            <a:r>
              <a:rPr dirty="0" sz="1000">
                <a:latin typeface="Arial"/>
                <a:cs typeface="Arial"/>
              </a:rPr>
              <a:t>equivalence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carried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out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by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cross-</a:t>
            </a:r>
            <a:r>
              <a:rPr dirty="0" sz="1000">
                <a:latin typeface="Arial"/>
                <a:cs typeface="Arial"/>
              </a:rPr>
              <a:t>cultural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1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only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step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towards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9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truly </a:t>
            </a:r>
            <a:r>
              <a:rPr dirty="0" sz="1000">
                <a:latin typeface="Arial"/>
                <a:cs typeface="Arial"/>
              </a:rPr>
              <a:t>contextualized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translation.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>
              <a:latin typeface="Arial"/>
              <a:cs typeface="Arial"/>
            </a:endParaRPr>
          </a:p>
          <a:p>
            <a:pPr marL="100965">
              <a:lnSpc>
                <a:spcPct val="100000"/>
              </a:lnSpc>
            </a:pPr>
            <a:r>
              <a:rPr dirty="0" sz="1000" b="1">
                <a:latin typeface="Arial"/>
                <a:cs typeface="Arial"/>
              </a:rPr>
              <a:t>1.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Introduction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Arial"/>
              <a:cs typeface="Arial"/>
            </a:endParaRPr>
          </a:p>
          <a:p>
            <a:pPr algn="just" marL="100965" marR="55880" indent="457200">
              <a:lnSpc>
                <a:spcPct val="95900"/>
              </a:lnSpc>
            </a:pPr>
            <a:r>
              <a:rPr dirty="0" sz="1000">
                <a:latin typeface="Arial"/>
                <a:cs typeface="Arial"/>
              </a:rPr>
              <a:t>Traditional</a:t>
            </a:r>
            <a:r>
              <a:rPr dirty="0" sz="1000" spc="3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Western</a:t>
            </a:r>
            <a:r>
              <a:rPr dirty="0" sz="1000" spc="3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techniques</a:t>
            </a:r>
            <a:r>
              <a:rPr dirty="0" sz="1000" spc="3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3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training</a:t>
            </a:r>
            <a:r>
              <a:rPr dirty="0" sz="1000" spc="38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cross-</a:t>
            </a:r>
            <a:r>
              <a:rPr dirty="0" sz="1000">
                <a:latin typeface="Arial"/>
                <a:cs typeface="Arial"/>
              </a:rPr>
              <a:t>cultural</a:t>
            </a:r>
            <a:r>
              <a:rPr dirty="0" sz="1000" spc="3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3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over</a:t>
            </a:r>
            <a:r>
              <a:rPr dirty="0" sz="1000" spc="3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3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last</a:t>
            </a:r>
            <a:r>
              <a:rPr dirty="0" sz="1000" spc="39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several </a:t>
            </a:r>
            <a:r>
              <a:rPr dirty="0" sz="1000">
                <a:latin typeface="Arial"/>
                <a:cs typeface="Arial"/>
              </a:rPr>
              <a:t>decades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have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focused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equipping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new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skills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linguistics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methods. </a:t>
            </a:r>
            <a:r>
              <a:rPr dirty="0" sz="1000">
                <a:latin typeface="Arial"/>
                <a:cs typeface="Arial"/>
              </a:rPr>
              <a:t>Exegetical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training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usually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meant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learning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Biblical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languages,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but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most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normally</a:t>
            </a:r>
            <a:r>
              <a:rPr dirty="0" sz="1000" spc="-10">
                <a:latin typeface="Arial"/>
                <a:cs typeface="Arial"/>
              </a:rPr>
              <a:t> depended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2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using</a:t>
            </a:r>
            <a:r>
              <a:rPr dirty="0" sz="1000" spc="2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exegetical</a:t>
            </a:r>
            <a:r>
              <a:rPr dirty="0" sz="1000" spc="2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resources</a:t>
            </a:r>
            <a:r>
              <a:rPr dirty="0" sz="1000" spc="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effectively,</a:t>
            </a:r>
            <a:r>
              <a:rPr dirty="0" sz="1000" spc="2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rather</a:t>
            </a:r>
            <a:r>
              <a:rPr dirty="0" sz="1000" spc="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than</a:t>
            </a:r>
            <a:r>
              <a:rPr dirty="0" sz="1000" spc="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Biblical</a:t>
            </a:r>
            <a:r>
              <a:rPr dirty="0" sz="1000" spc="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languages.</a:t>
            </a:r>
            <a:r>
              <a:rPr dirty="0" sz="1000" spc="2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Western</a:t>
            </a:r>
            <a:r>
              <a:rPr dirty="0" sz="1000" spc="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training</a:t>
            </a:r>
            <a:r>
              <a:rPr dirty="0" sz="1000" spc="27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also </a:t>
            </a:r>
            <a:r>
              <a:rPr dirty="0" sz="1000">
                <a:latin typeface="Arial"/>
                <a:cs typeface="Arial"/>
              </a:rPr>
              <a:t>included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basic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anthropology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some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training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literacy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methods.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But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theological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education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has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not </a:t>
            </a:r>
            <a:r>
              <a:rPr dirty="0" sz="1000">
                <a:latin typeface="Arial"/>
                <a:cs typeface="Arial"/>
              </a:rPr>
              <a:t>typically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been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part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curriculum.</a:t>
            </a:r>
            <a:endParaRPr sz="1000">
              <a:latin typeface="Arial"/>
              <a:cs typeface="Arial"/>
            </a:endParaRPr>
          </a:p>
          <a:p>
            <a:pPr marL="100965" marR="57150" indent="457200">
              <a:lnSpc>
                <a:spcPts val="1150"/>
              </a:lnSpc>
              <a:spcBef>
                <a:spcPts val="25"/>
              </a:spcBef>
            </a:pP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West,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normally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part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seminary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curriculum;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it’s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associated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training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pastors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training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translators.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After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all,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typically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asked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make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theological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sense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of</a:t>
            </a:r>
            <a:endParaRPr sz="1000">
              <a:latin typeface="Arial"/>
              <a:cs typeface="Arial"/>
            </a:endParaRPr>
          </a:p>
          <a:p>
            <a:pPr marL="100965" marR="58419">
              <a:lnSpc>
                <a:spcPts val="1150"/>
              </a:lnSpc>
              <a:spcBef>
                <a:spcPts val="5"/>
              </a:spcBef>
            </a:pP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message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being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translated.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It‘s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job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figure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out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communicate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biblical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doctrine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within </a:t>
            </a:r>
            <a:r>
              <a:rPr dirty="0" sz="1000">
                <a:latin typeface="Arial"/>
                <a:cs typeface="Arial"/>
              </a:rPr>
              <a:t>specific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cultural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contexts. Their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job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 to transfer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biblical text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 faithfully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possible into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receiving</a:t>
            </a:r>
            <a:endParaRPr sz="1000">
              <a:latin typeface="Arial"/>
              <a:cs typeface="Arial"/>
            </a:endParaRPr>
          </a:p>
          <a:p>
            <a:pPr marL="101600">
              <a:lnSpc>
                <a:spcPts val="1095"/>
              </a:lnSpc>
            </a:pPr>
            <a:r>
              <a:rPr dirty="0" sz="1000">
                <a:latin typeface="Arial"/>
                <a:cs typeface="Arial"/>
              </a:rPr>
              <a:t>language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people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able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understand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better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hence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know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Christ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better.</a:t>
            </a:r>
            <a:endParaRPr sz="1000">
              <a:latin typeface="Arial"/>
              <a:cs typeface="Arial"/>
            </a:endParaRPr>
          </a:p>
          <a:p>
            <a:pPr algn="just" marL="100965" marR="55880" indent="457200">
              <a:lnSpc>
                <a:spcPct val="95800"/>
              </a:lnSpc>
              <a:spcBef>
                <a:spcPts val="25"/>
              </a:spcBef>
            </a:pPr>
            <a:r>
              <a:rPr dirty="0" sz="1000">
                <a:latin typeface="Arial"/>
                <a:cs typeface="Arial"/>
              </a:rPr>
              <a:t>Moreover,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retrospect,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it’s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probably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just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well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Western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didn’t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concern </a:t>
            </a:r>
            <a:r>
              <a:rPr dirty="0" sz="1000">
                <a:latin typeface="Arial"/>
                <a:cs typeface="Arial"/>
              </a:rPr>
              <a:t>themselves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too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much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Western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tool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translation,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considering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theoretical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orientation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2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Enlightenment</a:t>
            </a:r>
            <a:r>
              <a:rPr dirty="0" sz="1000" spc="2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framework.</a:t>
            </a:r>
            <a:r>
              <a:rPr dirty="0" sz="1000" spc="2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Perhaps</a:t>
            </a:r>
            <a:r>
              <a:rPr dirty="0" sz="1000" spc="2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Tiénou</a:t>
            </a:r>
            <a:r>
              <a:rPr dirty="0" sz="1000" spc="2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2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Hiebert</a:t>
            </a:r>
            <a:r>
              <a:rPr dirty="0" sz="1000" spc="2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were</a:t>
            </a:r>
            <a:r>
              <a:rPr dirty="0" sz="1000" spc="2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correct</a:t>
            </a:r>
            <a:r>
              <a:rPr dirty="0" sz="1000" spc="2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2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saying,</a:t>
            </a:r>
            <a:r>
              <a:rPr dirty="0" sz="1000" spc="2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“exegesis</a:t>
            </a:r>
            <a:r>
              <a:rPr dirty="0" sz="1000" spc="28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was </a:t>
            </a:r>
            <a:r>
              <a:rPr dirty="0" sz="1000">
                <a:latin typeface="Arial"/>
                <a:cs typeface="Arial"/>
              </a:rPr>
              <a:t>enclosed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within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frontiers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fixed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by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systematic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theology”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(2005,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4).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framework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would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have </a:t>
            </a:r>
            <a:r>
              <a:rPr dirty="0" sz="1000">
                <a:latin typeface="Arial"/>
                <a:cs typeface="Arial"/>
              </a:rPr>
              <a:t>assisted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them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dealing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realities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demon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possession,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vendetta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killing,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ancestral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worship,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spirit </a:t>
            </a:r>
            <a:r>
              <a:rPr dirty="0" sz="1000">
                <a:latin typeface="Arial"/>
                <a:cs typeface="Arial"/>
              </a:rPr>
              <a:t>placation,</a:t>
            </a:r>
            <a:r>
              <a:rPr dirty="0" sz="1000" spc="5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5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5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political</a:t>
            </a:r>
            <a:r>
              <a:rPr dirty="0" sz="1000" spc="5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52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socio-</a:t>
            </a:r>
            <a:r>
              <a:rPr dirty="0" sz="1000">
                <a:latin typeface="Arial"/>
                <a:cs typeface="Arial"/>
              </a:rPr>
              <a:t>economic</a:t>
            </a:r>
            <a:r>
              <a:rPr dirty="0" sz="1000" spc="130">
                <a:latin typeface="Arial"/>
                <a:cs typeface="Arial"/>
              </a:rPr>
              <a:t>  </a:t>
            </a:r>
            <a:r>
              <a:rPr dirty="0" sz="1000">
                <a:latin typeface="Arial"/>
                <a:cs typeface="Arial"/>
              </a:rPr>
              <a:t>situation</a:t>
            </a:r>
            <a:r>
              <a:rPr dirty="0" sz="1000" spc="5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30">
                <a:latin typeface="Arial"/>
                <a:cs typeface="Arial"/>
              </a:rPr>
              <a:t> 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5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translations.</a:t>
            </a:r>
            <a:r>
              <a:rPr dirty="0" sz="1000" spc="5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Additionally,</a:t>
            </a:r>
            <a:r>
              <a:rPr dirty="0" sz="1000" spc="130">
                <a:latin typeface="Arial"/>
                <a:cs typeface="Arial"/>
              </a:rPr>
              <a:t>  </a:t>
            </a:r>
            <a:r>
              <a:rPr dirty="0" sz="1000" spc="-25">
                <a:latin typeface="Arial"/>
                <a:cs typeface="Arial"/>
              </a:rPr>
              <a:t>as </a:t>
            </a:r>
            <a:r>
              <a:rPr dirty="0" sz="1000">
                <a:latin typeface="Arial"/>
                <a:cs typeface="Arial"/>
              </a:rPr>
              <a:t>linguist/translators,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 were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 supposed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 become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involved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local church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affairs, and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especially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its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duties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teach,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baptize,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theologize.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Those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tasks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were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work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pastors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church-planting </a:t>
            </a:r>
            <a:r>
              <a:rPr dirty="0" sz="1000">
                <a:latin typeface="Arial"/>
                <a:cs typeface="Arial"/>
              </a:rPr>
              <a:t>missionaries.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was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scientific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academic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most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part.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Therefore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keeping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line </a:t>
            </a:r>
            <a:r>
              <a:rPr dirty="0" sz="1000">
                <a:latin typeface="Arial"/>
                <a:cs typeface="Arial"/>
              </a:rPr>
              <a:t>between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seemed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appropriate.</a:t>
            </a:r>
            <a:endParaRPr sz="1000">
              <a:latin typeface="Arial"/>
              <a:cs typeface="Arial"/>
            </a:endParaRPr>
          </a:p>
          <a:p>
            <a:pPr algn="just" marL="100965" marR="56515" indent="457200">
              <a:lnSpc>
                <a:spcPct val="95800"/>
              </a:lnSpc>
              <a:spcBef>
                <a:spcPts val="5"/>
              </a:spcBef>
            </a:pPr>
            <a:r>
              <a:rPr dirty="0" sz="1000">
                <a:latin typeface="Arial"/>
                <a:cs typeface="Arial"/>
              </a:rPr>
              <a:t>However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times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do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change.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Mother-</a:t>
            </a:r>
            <a:r>
              <a:rPr dirty="0" sz="1000">
                <a:latin typeface="Arial"/>
                <a:cs typeface="Arial"/>
              </a:rPr>
              <a:t>tongue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speakers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doing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Bible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certainly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new, </a:t>
            </a:r>
            <a:r>
              <a:rPr dirty="0" sz="1000">
                <a:latin typeface="Arial"/>
                <a:cs typeface="Arial"/>
              </a:rPr>
              <a:t>but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number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mother-</a:t>
            </a:r>
            <a:r>
              <a:rPr dirty="0" sz="1000">
                <a:latin typeface="Arial"/>
                <a:cs typeface="Arial"/>
              </a:rPr>
              <a:t>tongue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projects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exploding.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many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cases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translators </a:t>
            </a:r>
            <a:r>
              <a:rPr dirty="0" sz="1000">
                <a:latin typeface="Arial"/>
                <a:cs typeface="Arial"/>
              </a:rPr>
              <a:t>have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had some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theological education.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Today, pastors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 more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likely to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 </a:t>
            </a:r>
            <a:r>
              <a:rPr dirty="0" sz="1000" spc="-10">
                <a:latin typeface="Arial"/>
                <a:cs typeface="Arial"/>
              </a:rPr>
              <a:t>seminary-</a:t>
            </a:r>
            <a:r>
              <a:rPr dirty="0" sz="1000">
                <a:latin typeface="Arial"/>
                <a:cs typeface="Arial"/>
              </a:rPr>
              <a:t>trained.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 we </a:t>
            </a:r>
            <a:r>
              <a:rPr dirty="0" sz="1000" spc="-25">
                <a:latin typeface="Arial"/>
                <a:cs typeface="Arial"/>
              </a:rPr>
              <a:t>see </a:t>
            </a:r>
            <a:r>
              <a:rPr dirty="0" sz="1000" spc="-10">
                <a:latin typeface="Arial"/>
                <a:cs typeface="Arial"/>
              </a:rPr>
              <a:t>moderately-</a:t>
            </a:r>
            <a:r>
              <a:rPr dirty="0" sz="1000">
                <a:latin typeface="Arial"/>
                <a:cs typeface="Arial"/>
              </a:rPr>
              <a:t>educated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local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people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being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trained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by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national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foreign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experts.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Therefore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what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once </a:t>
            </a:r>
            <a:r>
              <a:rPr dirty="0" sz="1000">
                <a:latin typeface="Arial"/>
                <a:cs typeface="Arial"/>
              </a:rPr>
              <a:t>was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considered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job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foreign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experts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fast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becoming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job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local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church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its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own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mother </a:t>
            </a:r>
            <a:r>
              <a:rPr dirty="0" sz="1000">
                <a:latin typeface="Arial"/>
                <a:cs typeface="Arial"/>
              </a:rPr>
              <a:t>tongue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translators.</a:t>
            </a:r>
            <a:endParaRPr sz="1000">
              <a:latin typeface="Arial"/>
              <a:cs typeface="Arial"/>
            </a:endParaRPr>
          </a:p>
          <a:p>
            <a:pPr algn="just" marL="100965" marR="55880" indent="457200">
              <a:lnSpc>
                <a:spcPct val="95800"/>
              </a:lnSpc>
            </a:pPr>
            <a:r>
              <a:rPr dirty="0" sz="1000">
                <a:latin typeface="Arial"/>
                <a:cs typeface="Arial"/>
              </a:rPr>
              <a:t>Still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question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persists;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What’s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role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Biblical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Systematic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theology?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Should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help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figure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out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will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understand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redemption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within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Taoist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worldview?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comprehend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Apostle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Paul’s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teaching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spiritual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warfare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within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animist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worldview?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view </a:t>
            </a:r>
            <a:r>
              <a:rPr dirty="0" sz="1000">
                <a:latin typeface="Arial"/>
                <a:cs typeface="Arial"/>
              </a:rPr>
              <a:t>Christ’s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saving</a:t>
            </a:r>
            <a:r>
              <a:rPr dirty="0" sz="1000" spc="25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death</a:t>
            </a:r>
            <a:r>
              <a:rPr dirty="0" sz="1000" spc="2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25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</a:t>
            </a:r>
            <a:r>
              <a:rPr dirty="0" sz="1000" spc="2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African</a:t>
            </a:r>
            <a:r>
              <a:rPr dirty="0" sz="1000" spc="254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right-</a:t>
            </a:r>
            <a:r>
              <a:rPr dirty="0" sz="1000">
                <a:latin typeface="Arial"/>
                <a:cs typeface="Arial"/>
              </a:rPr>
              <a:t>of-passage</a:t>
            </a:r>
            <a:r>
              <a:rPr dirty="0" sz="1000" spc="2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worldview?</a:t>
            </a:r>
            <a:r>
              <a:rPr dirty="0" sz="1000" spc="2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If</a:t>
            </a:r>
            <a:r>
              <a:rPr dirty="0" sz="1000" spc="25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2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don’t</a:t>
            </a:r>
            <a:r>
              <a:rPr dirty="0" sz="1000" spc="25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address</a:t>
            </a:r>
            <a:r>
              <a:rPr dirty="0" sz="1000" spc="25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such </a:t>
            </a:r>
            <a:r>
              <a:rPr dirty="0" sz="1000">
                <a:latin typeface="Arial"/>
                <a:cs typeface="Arial"/>
              </a:rPr>
              <a:t>issues,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will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users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translations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able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do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so?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stating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another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way;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“how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can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we </a:t>
            </a:r>
            <a:r>
              <a:rPr dirty="0" sz="1000">
                <a:latin typeface="Arial"/>
                <a:cs typeface="Arial"/>
              </a:rPr>
              <a:t>minister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Gospel effectively if we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 equipped to reflect theologically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 the languages in which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we </a:t>
            </a:r>
            <a:r>
              <a:rPr dirty="0" sz="1000">
                <a:latin typeface="Arial"/>
                <a:cs typeface="Arial"/>
              </a:rPr>
              <a:t>pray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dream”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(Bediako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2002)?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Applying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Bediako’s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question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translation,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can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mother-tongue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communicate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important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theological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concepts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translations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if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1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trained</a:t>
            </a:r>
            <a:r>
              <a:rPr dirty="0" sz="1000" spc="19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to </a:t>
            </a:r>
            <a:r>
              <a:rPr dirty="0" sz="1000">
                <a:latin typeface="Arial"/>
                <a:cs typeface="Arial"/>
              </a:rPr>
              <a:t>reflect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communicate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those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concepts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culture?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Commonly,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work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 marL="283845" marR="69850" indent="-182880">
              <a:lnSpc>
                <a:spcPct val="95900"/>
              </a:lnSpc>
              <a:spcBef>
                <a:spcPts val="5"/>
              </a:spcBef>
            </a:pPr>
            <a:r>
              <a:rPr dirty="0" sz="500">
                <a:latin typeface="Arial"/>
                <a:cs typeface="Arial"/>
              </a:rPr>
              <a:t>1</a:t>
            </a:r>
            <a:r>
              <a:rPr dirty="0" sz="5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Gilles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is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the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International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Coordinator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for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Project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Development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with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The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Seed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Company,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a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 spc="-10">
                <a:latin typeface="Arial"/>
                <a:cs typeface="Arial"/>
              </a:rPr>
              <a:t>WBT-</a:t>
            </a:r>
            <a:r>
              <a:rPr dirty="0" sz="800">
                <a:latin typeface="Arial"/>
                <a:cs typeface="Arial"/>
              </a:rPr>
              <a:t>USA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affiliate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organization.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 spc="-25">
                <a:latin typeface="Arial"/>
                <a:cs typeface="Arial"/>
              </a:rPr>
              <a:t>His</a:t>
            </a:r>
            <a:r>
              <a:rPr dirty="0" sz="800" spc="200">
                <a:latin typeface="Arial"/>
                <a:cs typeface="Arial"/>
              </a:rPr>
              <a:t>  </a:t>
            </a:r>
            <a:r>
              <a:rPr dirty="0" sz="800">
                <a:latin typeface="Arial"/>
                <a:cs typeface="Arial"/>
              </a:rPr>
              <a:t>PhD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is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in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linguistics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from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Free</a:t>
            </a:r>
            <a:r>
              <a:rPr dirty="0" sz="800" spc="-1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University,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Amsterdam.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This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paper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was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given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at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the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BT2007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Conference,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 spc="-10">
                <a:latin typeface="Arial"/>
                <a:cs typeface="Arial"/>
              </a:rPr>
              <a:t>15-</a:t>
            </a:r>
            <a:r>
              <a:rPr dirty="0" sz="800">
                <a:latin typeface="Arial"/>
                <a:cs typeface="Arial"/>
              </a:rPr>
              <a:t>17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Oct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2007,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 spc="-10">
                <a:latin typeface="Arial"/>
                <a:cs typeface="Arial"/>
              </a:rPr>
              <a:t>hosted </a:t>
            </a:r>
            <a:r>
              <a:rPr dirty="0" sz="800">
                <a:latin typeface="Arial"/>
                <a:cs typeface="Arial"/>
              </a:rPr>
              <a:t>by</a:t>
            </a:r>
            <a:r>
              <a:rPr dirty="0" sz="800" spc="-2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GIAL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and</a:t>
            </a:r>
            <a:r>
              <a:rPr dirty="0" sz="800" spc="-2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SIL</a:t>
            </a:r>
            <a:r>
              <a:rPr dirty="0" sz="800" spc="-1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International.</a:t>
            </a:r>
            <a:r>
              <a:rPr dirty="0" sz="800" spc="-15">
                <a:latin typeface="Arial"/>
                <a:cs typeface="Arial"/>
              </a:rPr>
              <a:t> </a:t>
            </a:r>
            <a:r>
              <a:rPr dirty="0" u="sng" sz="8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Gilles_Gravelle@tsco.or</a:t>
            </a:r>
            <a:r>
              <a:rPr dirty="0" sz="800" spc="-10">
                <a:solidFill>
                  <a:srgbClr val="0000FF"/>
                </a:solidFill>
                <a:latin typeface="Arial"/>
                <a:cs typeface="Arial"/>
                <a:hlinkClick r:id="rId3"/>
              </a:rPr>
              <a:t>g</a:t>
            </a:r>
            <a:endParaRPr sz="800">
              <a:latin typeface="Arial"/>
              <a:cs typeface="Arial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965453" y="1102613"/>
            <a:ext cx="4483100" cy="0"/>
          </a:xfrm>
          <a:custGeom>
            <a:avLst/>
            <a:gdLst/>
            <a:ahLst/>
            <a:cxnLst/>
            <a:rect l="l" t="t" r="r" b="b"/>
            <a:pathLst>
              <a:path w="4483100" h="0">
                <a:moveTo>
                  <a:pt x="0" y="0"/>
                </a:moveTo>
                <a:lnTo>
                  <a:pt x="448284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914400" y="8494014"/>
            <a:ext cx="2223135" cy="0"/>
          </a:xfrm>
          <a:custGeom>
            <a:avLst/>
            <a:gdLst/>
            <a:ahLst/>
            <a:cxnLst/>
            <a:rect l="l" t="t" r="r" b="b"/>
            <a:pathLst>
              <a:path w="2223135" h="0">
                <a:moveTo>
                  <a:pt x="0" y="0"/>
                </a:moveTo>
                <a:lnTo>
                  <a:pt x="2222754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54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01700" y="435355"/>
            <a:ext cx="353377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latin typeface="Arial"/>
                <a:cs typeface="Arial"/>
              </a:rPr>
              <a:t>Gravelle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-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Theological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Training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and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Mother-tongue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Translators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901683" y="1038098"/>
            <a:ext cx="5963285" cy="8137525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287020" marR="354330" indent="-274320">
              <a:lnSpc>
                <a:spcPts val="1150"/>
              </a:lnSpc>
              <a:spcBef>
                <a:spcPts val="180"/>
              </a:spcBef>
            </a:pPr>
            <a:r>
              <a:rPr dirty="0" sz="1000">
                <a:latin typeface="Arial"/>
                <a:cs typeface="Arial"/>
              </a:rPr>
              <a:t>Hiebert,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Paul.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2006.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Missionary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Mediator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Global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Theologizing.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Craig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Ott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&amp;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Harold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A. </a:t>
            </a:r>
            <a:r>
              <a:rPr dirty="0" sz="1000">
                <a:latin typeface="Arial"/>
                <a:cs typeface="Arial"/>
              </a:rPr>
              <a:t>Netland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(Eds),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Globalizing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Theology</a:t>
            </a:r>
            <a:r>
              <a:rPr dirty="0" sz="1000">
                <a:latin typeface="Arial"/>
                <a:cs typeface="Arial"/>
              </a:rPr>
              <a:t>,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288-</a:t>
            </a:r>
            <a:r>
              <a:rPr dirty="0" sz="1000">
                <a:latin typeface="Arial"/>
                <a:cs typeface="Arial"/>
              </a:rPr>
              <a:t>308.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Baker,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Grand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Rapids.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75"/>
              </a:lnSpc>
              <a:spcBef>
                <a:spcPts val="495"/>
              </a:spcBef>
              <a:tabLst>
                <a:tab pos="436245" algn="l"/>
              </a:tabLst>
            </a:pPr>
            <a:r>
              <a:rPr dirty="0" u="sng" sz="10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dirty="0" sz="1000">
                <a:latin typeface="Arial"/>
                <a:cs typeface="Arial"/>
              </a:rPr>
              <a:t>.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1997.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Conversion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Worldview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Transformation.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International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Journey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of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Frontier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Missions</a:t>
            </a:r>
            <a:r>
              <a:rPr dirty="0" sz="1000">
                <a:latin typeface="Arial"/>
                <a:cs typeface="Arial"/>
              </a:rPr>
              <a:t>,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Vol.</a:t>
            </a:r>
            <a:endParaRPr sz="1000">
              <a:latin typeface="Arial"/>
              <a:cs typeface="Arial"/>
            </a:endParaRPr>
          </a:p>
          <a:p>
            <a:pPr marL="505459">
              <a:lnSpc>
                <a:spcPts val="1175"/>
              </a:lnSpc>
            </a:pPr>
            <a:r>
              <a:rPr dirty="0" sz="1000">
                <a:latin typeface="Arial"/>
                <a:cs typeface="Arial"/>
              </a:rPr>
              <a:t>14:2,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p.</a:t>
            </a:r>
            <a:r>
              <a:rPr dirty="0" sz="1000" spc="-10">
                <a:latin typeface="Arial"/>
                <a:cs typeface="Arial"/>
              </a:rPr>
              <a:t> 83-</a:t>
            </a:r>
            <a:r>
              <a:rPr dirty="0" sz="1000" spc="-25">
                <a:latin typeface="Arial"/>
                <a:cs typeface="Arial"/>
              </a:rPr>
              <a:t>86.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  <a:tabLst>
                <a:tab pos="436245" algn="l"/>
              </a:tabLst>
            </a:pPr>
            <a:r>
              <a:rPr dirty="0" u="sng" sz="10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dirty="0" sz="1000">
                <a:latin typeface="Arial"/>
                <a:cs typeface="Arial"/>
              </a:rPr>
              <a:t>.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1982.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Flaw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Excluded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Middle.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Missiology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10:1,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35-</a:t>
            </a:r>
            <a:r>
              <a:rPr dirty="0" sz="1000" spc="-25">
                <a:latin typeface="Arial"/>
                <a:cs typeface="Arial"/>
              </a:rPr>
              <a:t>47.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00">
              <a:latin typeface="Arial"/>
              <a:cs typeface="Arial"/>
            </a:endParaRPr>
          </a:p>
          <a:p>
            <a:pPr marL="287020" marR="35560" indent="-274320">
              <a:lnSpc>
                <a:spcPts val="1150"/>
              </a:lnSpc>
            </a:pPr>
            <a:r>
              <a:rPr dirty="0" sz="1000">
                <a:latin typeface="Arial"/>
                <a:cs typeface="Arial"/>
              </a:rPr>
              <a:t>Hill,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Harriet.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2005.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Communicating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Paper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given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Bible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in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Africa</a:t>
            </a:r>
            <a:r>
              <a:rPr dirty="0" sz="1000" spc="-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Conference.</a:t>
            </a:r>
            <a:r>
              <a:rPr dirty="0" sz="1000" spc="-40" i="1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School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Religion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Theology,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University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KwaZulu-</a:t>
            </a:r>
            <a:r>
              <a:rPr dirty="0" sz="1000">
                <a:latin typeface="Arial"/>
                <a:cs typeface="Arial"/>
              </a:rPr>
              <a:t>Natal,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19-</a:t>
            </a:r>
            <a:r>
              <a:rPr dirty="0" sz="1000">
                <a:latin typeface="Arial"/>
                <a:cs typeface="Arial"/>
              </a:rPr>
              <a:t>23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September,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2005.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00">
              <a:latin typeface="Arial"/>
              <a:cs typeface="Arial"/>
            </a:endParaRPr>
          </a:p>
          <a:p>
            <a:pPr marL="12700">
              <a:lnSpc>
                <a:spcPts val="1175"/>
              </a:lnSpc>
            </a:pPr>
            <a:r>
              <a:rPr dirty="0" sz="1000">
                <a:latin typeface="Arial"/>
                <a:cs typeface="Arial"/>
              </a:rPr>
              <a:t>Jenkins,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Philip.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2006.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Liberating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Word.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power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Global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south.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The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Christian</a:t>
            </a:r>
            <a:r>
              <a:rPr dirty="0" sz="1000" spc="-10" i="1">
                <a:latin typeface="Arial"/>
                <a:cs typeface="Arial"/>
              </a:rPr>
              <a:t> Century</a:t>
            </a:r>
            <a:r>
              <a:rPr dirty="0" sz="1000" spc="-1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287020">
              <a:lnSpc>
                <a:spcPts val="1175"/>
              </a:lnSpc>
            </a:pPr>
            <a:r>
              <a:rPr dirty="0" u="sng" sz="10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Http://www.christiancentury.org</a:t>
            </a:r>
            <a:r>
              <a:rPr dirty="0" sz="1000" spc="-10">
                <a:latin typeface="Arial"/>
                <a:cs typeface="Arial"/>
                <a:hlinkClick r:id="rId2"/>
              </a:rPr>
              <a:t>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950">
              <a:latin typeface="Arial"/>
              <a:cs typeface="Arial"/>
            </a:endParaRPr>
          </a:p>
          <a:p>
            <a:pPr marL="12700">
              <a:lnSpc>
                <a:spcPts val="1175"/>
              </a:lnSpc>
            </a:pPr>
            <a:r>
              <a:rPr dirty="0" sz="1000">
                <a:latin typeface="Arial"/>
                <a:cs typeface="Arial"/>
              </a:rPr>
              <a:t>Jenkins,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Philip.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2006.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The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New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Faces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of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Christianity</a:t>
            </a:r>
            <a:r>
              <a:rPr dirty="0" sz="1000">
                <a:latin typeface="Arial"/>
                <a:cs typeface="Arial"/>
              </a:rPr>
              <a:t>.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Believing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Global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South.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Oxford.</a:t>
            </a:r>
            <a:endParaRPr sz="1000">
              <a:latin typeface="Arial"/>
              <a:cs typeface="Arial"/>
            </a:endParaRPr>
          </a:p>
          <a:p>
            <a:pPr marL="287020">
              <a:lnSpc>
                <a:spcPts val="1175"/>
              </a:lnSpc>
            </a:pPr>
            <a:r>
              <a:rPr dirty="0" sz="1000">
                <a:latin typeface="Arial"/>
                <a:cs typeface="Arial"/>
              </a:rPr>
              <a:t>Koyama,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Kosuke.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1999.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Water</a:t>
            </a:r>
            <a:r>
              <a:rPr dirty="0" sz="1000" spc="-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Buffalo</a:t>
            </a:r>
            <a:r>
              <a:rPr dirty="0" sz="1000" spc="-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Theology</a:t>
            </a:r>
            <a:r>
              <a:rPr dirty="0" sz="1000">
                <a:latin typeface="Arial"/>
                <a:cs typeface="Arial"/>
              </a:rPr>
              <a:t>.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Maryknoll,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NY: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Orbis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Books.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950">
              <a:latin typeface="Arial"/>
              <a:cs typeface="Arial"/>
            </a:endParaRPr>
          </a:p>
          <a:p>
            <a:pPr marL="12700">
              <a:lnSpc>
                <a:spcPts val="1175"/>
              </a:lnSpc>
            </a:pPr>
            <a:r>
              <a:rPr dirty="0" sz="1000">
                <a:latin typeface="Arial"/>
                <a:cs typeface="Arial"/>
              </a:rPr>
              <a:t>Nsiku,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Edouard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Kitoko.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2005.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Lack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weakness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African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Exegetes: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Crisis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Biblical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Translation.</a:t>
            </a:r>
            <a:endParaRPr sz="1000">
              <a:latin typeface="Arial"/>
              <a:cs typeface="Arial"/>
            </a:endParaRPr>
          </a:p>
          <a:p>
            <a:pPr marL="287020" marR="269875">
              <a:lnSpc>
                <a:spcPts val="1150"/>
              </a:lnSpc>
              <a:spcBef>
                <a:spcPts val="60"/>
              </a:spcBef>
            </a:pPr>
            <a:r>
              <a:rPr dirty="0" sz="1000" i="1">
                <a:latin typeface="Arial"/>
                <a:cs typeface="Arial"/>
              </a:rPr>
              <a:t>Bible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in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Africa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Conference</a:t>
            </a:r>
            <a:r>
              <a:rPr dirty="0" sz="1000">
                <a:latin typeface="Arial"/>
                <a:cs typeface="Arial"/>
              </a:rPr>
              <a:t>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School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Religion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Theology,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University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KwaZulu-</a:t>
            </a:r>
            <a:r>
              <a:rPr dirty="0" sz="1000">
                <a:latin typeface="Arial"/>
                <a:cs typeface="Arial"/>
              </a:rPr>
              <a:t>Natal,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19-</a:t>
            </a:r>
            <a:r>
              <a:rPr dirty="0" sz="1000" spc="-25">
                <a:latin typeface="Arial"/>
                <a:cs typeface="Arial"/>
              </a:rPr>
              <a:t>23 </a:t>
            </a:r>
            <a:r>
              <a:rPr dirty="0" sz="1000">
                <a:latin typeface="Arial"/>
                <a:cs typeface="Arial"/>
              </a:rPr>
              <a:t>September,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2005.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>
                <a:latin typeface="Arial"/>
                <a:cs typeface="Arial"/>
              </a:rPr>
              <a:t>Ott,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Craig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&amp;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Harold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A.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Netland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(Eds).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2006.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Globalizing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Theology</a:t>
            </a:r>
            <a:r>
              <a:rPr dirty="0" sz="1000">
                <a:latin typeface="Arial"/>
                <a:cs typeface="Arial"/>
              </a:rPr>
              <a:t>.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Baker,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Grand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Rapids.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950">
              <a:latin typeface="Arial"/>
              <a:cs typeface="Arial"/>
            </a:endParaRPr>
          </a:p>
          <a:p>
            <a:pPr marL="12700">
              <a:lnSpc>
                <a:spcPts val="1175"/>
              </a:lnSpc>
            </a:pPr>
            <a:r>
              <a:rPr dirty="0" sz="1000">
                <a:latin typeface="Arial"/>
                <a:cs typeface="Arial"/>
              </a:rPr>
              <a:t>Priest,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Robert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J.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2006.</a:t>
            </a:r>
            <a:r>
              <a:rPr dirty="0" sz="1000" spc="-10">
                <a:latin typeface="Arial"/>
                <a:cs typeface="Arial"/>
              </a:rPr>
              <a:t> “Experience-</a:t>
            </a:r>
            <a:r>
              <a:rPr dirty="0" sz="1000">
                <a:latin typeface="Arial"/>
                <a:cs typeface="Arial"/>
              </a:rPr>
              <a:t>Near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Theologizing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Diverse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Human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Contexts.”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Craig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Ott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&amp;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Harold</a:t>
            </a:r>
            <a:endParaRPr sz="1000">
              <a:latin typeface="Arial"/>
              <a:cs typeface="Arial"/>
            </a:endParaRPr>
          </a:p>
          <a:p>
            <a:pPr marL="287020">
              <a:lnSpc>
                <a:spcPts val="1175"/>
              </a:lnSpc>
            </a:pPr>
            <a:r>
              <a:rPr dirty="0" sz="1000">
                <a:latin typeface="Arial"/>
                <a:cs typeface="Arial"/>
              </a:rPr>
              <a:t>A.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Netland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(Eds),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Globalizing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Theology</a:t>
            </a:r>
            <a:r>
              <a:rPr dirty="0" sz="1000">
                <a:latin typeface="Arial"/>
                <a:cs typeface="Arial"/>
              </a:rPr>
              <a:t>,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p.180-</a:t>
            </a:r>
            <a:r>
              <a:rPr dirty="0" sz="1000">
                <a:latin typeface="Arial"/>
                <a:cs typeface="Arial"/>
              </a:rPr>
              <a:t>189.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Baker,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Grand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Rapids.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00">
              <a:latin typeface="Arial"/>
              <a:cs typeface="Arial"/>
            </a:endParaRPr>
          </a:p>
          <a:p>
            <a:pPr algn="just" marL="287020" marR="598805" indent="-274320">
              <a:lnSpc>
                <a:spcPts val="1150"/>
              </a:lnSpc>
            </a:pPr>
            <a:r>
              <a:rPr dirty="0" sz="1000">
                <a:latin typeface="Arial"/>
                <a:cs typeface="Arial"/>
              </a:rPr>
              <a:t>Sanneh,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Lamin.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2003.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Whose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Religion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is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Christianity</a:t>
            </a:r>
            <a:r>
              <a:rPr dirty="0" sz="1000">
                <a:latin typeface="Arial"/>
                <a:cs typeface="Arial"/>
              </a:rPr>
              <a:t>?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The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Gospel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beyond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the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West</a:t>
            </a:r>
            <a:r>
              <a:rPr dirty="0" sz="1000">
                <a:latin typeface="Arial"/>
                <a:cs typeface="Arial"/>
              </a:rPr>
              <a:t>.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William</a:t>
            </a:r>
            <a:r>
              <a:rPr dirty="0" sz="1000" spc="-25">
                <a:latin typeface="Arial"/>
                <a:cs typeface="Arial"/>
              </a:rPr>
              <a:t> B. </a:t>
            </a:r>
            <a:r>
              <a:rPr dirty="0" sz="1000" spc="-10">
                <a:latin typeface="Arial"/>
                <a:cs typeface="Arial"/>
              </a:rPr>
              <a:t>Eerdmans.</a:t>
            </a:r>
            <a:endParaRPr sz="1000">
              <a:latin typeface="Arial"/>
              <a:cs typeface="Arial"/>
            </a:endParaRPr>
          </a:p>
          <a:p>
            <a:pPr algn="just" marL="12700" marR="1092200">
              <a:lnSpc>
                <a:spcPts val="2300"/>
              </a:lnSpc>
              <a:spcBef>
                <a:spcPts val="229"/>
              </a:spcBef>
            </a:pPr>
            <a:r>
              <a:rPr dirty="0" sz="1000">
                <a:latin typeface="Arial"/>
                <a:cs typeface="Arial"/>
              </a:rPr>
              <a:t>Schreiter,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Robert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J.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1985.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Constructing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Local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Theologies.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Maryknoll,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NY: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Orbis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Books. </a:t>
            </a:r>
            <a:r>
              <a:rPr dirty="0" sz="1000">
                <a:latin typeface="Arial"/>
                <a:cs typeface="Arial"/>
              </a:rPr>
              <a:t>Searle,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John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R.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2002.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Consciousness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and</a:t>
            </a:r>
            <a:r>
              <a:rPr dirty="0" sz="1000" spc="-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Language.</a:t>
            </a:r>
            <a:r>
              <a:rPr dirty="0" sz="1000" spc="-35" i="1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Cambridge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University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Press.</a:t>
            </a:r>
            <a:endParaRPr sz="1000">
              <a:latin typeface="Arial"/>
              <a:cs typeface="Arial"/>
            </a:endParaRPr>
          </a:p>
          <a:p>
            <a:pPr algn="just" marL="287020" marR="339090" indent="-274320">
              <a:lnSpc>
                <a:spcPts val="1150"/>
              </a:lnSpc>
              <a:spcBef>
                <a:spcPts val="920"/>
              </a:spcBef>
            </a:pPr>
            <a:r>
              <a:rPr dirty="0" sz="1000">
                <a:latin typeface="Arial"/>
                <a:cs typeface="Arial"/>
              </a:rPr>
              <a:t>Strauss,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Steve.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2006.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Creeds,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Confessions,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Global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Theologizing: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Case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Study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Comparative Christologies.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Craig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Ott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&amp;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Harold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A.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Netland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(Eds),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Globalizing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Theology</a:t>
            </a:r>
            <a:r>
              <a:rPr dirty="0" sz="1000">
                <a:latin typeface="Arial"/>
                <a:cs typeface="Arial"/>
              </a:rPr>
              <a:t>,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p.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140-</a:t>
            </a:r>
            <a:r>
              <a:rPr dirty="0" sz="1000">
                <a:latin typeface="Arial"/>
                <a:cs typeface="Arial"/>
              </a:rPr>
              <a:t>156.</a:t>
            </a:r>
            <a:r>
              <a:rPr dirty="0" sz="1000" spc="-10">
                <a:latin typeface="Arial"/>
                <a:cs typeface="Arial"/>
              </a:rPr>
              <a:t> Baker, </a:t>
            </a:r>
            <a:r>
              <a:rPr dirty="0" sz="1000">
                <a:latin typeface="Arial"/>
                <a:cs typeface="Arial"/>
              </a:rPr>
              <a:t>Grand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Rapids.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50">
              <a:latin typeface="Arial"/>
              <a:cs typeface="Arial"/>
            </a:endParaRPr>
          </a:p>
          <a:p>
            <a:pPr marL="287020" marR="27305" indent="-274955">
              <a:lnSpc>
                <a:spcPct val="95800"/>
              </a:lnSpc>
              <a:spcBef>
                <a:spcPts val="5"/>
              </a:spcBef>
            </a:pPr>
            <a:r>
              <a:rPr dirty="0" sz="1000">
                <a:latin typeface="Arial"/>
                <a:cs typeface="Arial"/>
              </a:rPr>
              <a:t>Tiénou,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Tite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&amp;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Paul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G.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Hiebert.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2005.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Missional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Theology.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Global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Missiology</a:t>
            </a:r>
            <a:r>
              <a:rPr dirty="0" sz="1000">
                <a:latin typeface="Arial"/>
                <a:cs typeface="Arial"/>
              </a:rPr>
              <a:t>.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u="sng" sz="10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www.globalmissiology.net</a:t>
            </a:r>
            <a:r>
              <a:rPr dirty="0" sz="1000" spc="-10">
                <a:latin typeface="Arial"/>
                <a:cs typeface="Arial"/>
                <a:hlinkClick r:id="rId3"/>
              </a:rPr>
              <a:t>.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Thomas,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Kenneth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2001.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Allah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Bible.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The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Bible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Translator: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Technical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Papers</a:t>
            </a:r>
            <a:r>
              <a:rPr dirty="0" sz="1000" spc="-10">
                <a:latin typeface="Arial"/>
                <a:cs typeface="Arial"/>
              </a:rPr>
              <a:t>, </a:t>
            </a:r>
            <a:r>
              <a:rPr dirty="0" sz="1000">
                <a:latin typeface="Arial"/>
                <a:cs typeface="Arial"/>
              </a:rPr>
              <a:t>Vol.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5:3,</a:t>
            </a:r>
            <a:r>
              <a:rPr dirty="0" sz="1000" spc="-10">
                <a:latin typeface="Arial"/>
                <a:cs typeface="Arial"/>
              </a:rPr>
              <a:t> 301-</a:t>
            </a:r>
            <a:r>
              <a:rPr dirty="0" sz="1000" spc="-20">
                <a:latin typeface="Arial"/>
                <a:cs typeface="Arial"/>
              </a:rPr>
              <a:t>305.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>
              <a:latin typeface="Arial"/>
              <a:cs typeface="Arial"/>
            </a:endParaRPr>
          </a:p>
          <a:p>
            <a:pPr marL="12700">
              <a:lnSpc>
                <a:spcPts val="1175"/>
              </a:lnSpc>
            </a:pPr>
            <a:r>
              <a:rPr dirty="0" sz="1000">
                <a:latin typeface="Arial"/>
                <a:cs typeface="Arial"/>
              </a:rPr>
              <a:t>Whiteman,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Darrell.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2006.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Anthropological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Reflections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Contextualizing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Globalizing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World.</a:t>
            </a:r>
            <a:endParaRPr sz="1000">
              <a:latin typeface="Arial"/>
              <a:cs typeface="Arial"/>
            </a:endParaRPr>
          </a:p>
          <a:p>
            <a:pPr marL="287020">
              <a:lnSpc>
                <a:spcPts val="1175"/>
              </a:lnSpc>
            </a:pP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Craig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Ott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&amp;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Harold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A,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Netland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(Eds),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Globalizing</a:t>
            </a:r>
            <a:r>
              <a:rPr dirty="0" sz="1000" spc="-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Theology</a:t>
            </a:r>
            <a:r>
              <a:rPr dirty="0" sz="1000">
                <a:latin typeface="Arial"/>
                <a:cs typeface="Arial"/>
              </a:rPr>
              <a:t>,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p.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52-</a:t>
            </a:r>
            <a:r>
              <a:rPr dirty="0" sz="1000">
                <a:latin typeface="Arial"/>
                <a:cs typeface="Arial"/>
              </a:rPr>
              <a:t>69.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Baker,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Grand</a:t>
            </a:r>
            <a:r>
              <a:rPr dirty="0" sz="1000" spc="-10">
                <a:latin typeface="Arial"/>
                <a:cs typeface="Arial"/>
              </a:rPr>
              <a:t> Rapids.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Arial"/>
              <a:cs typeface="Arial"/>
            </a:endParaRPr>
          </a:p>
          <a:p>
            <a:pPr marL="287020" marR="133985" indent="-274320">
              <a:lnSpc>
                <a:spcPct val="95700"/>
              </a:lnSpc>
            </a:pPr>
            <a:r>
              <a:rPr dirty="0" sz="1000">
                <a:latin typeface="Arial"/>
                <a:cs typeface="Arial"/>
              </a:rPr>
              <a:t>Vanhoozer,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Kevin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J.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2006.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“One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Rule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Rule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Them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All?”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Theological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Method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Era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10">
                <a:latin typeface="Arial"/>
                <a:cs typeface="Arial"/>
              </a:rPr>
              <a:t> World Christianity.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Craig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Ott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&amp;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Harold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A.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Netland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(Eds),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Globalizing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Theology</a:t>
            </a:r>
            <a:r>
              <a:rPr dirty="0" sz="1000">
                <a:latin typeface="Arial"/>
                <a:cs typeface="Arial"/>
              </a:rPr>
              <a:t>,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p.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85-</a:t>
            </a:r>
            <a:r>
              <a:rPr dirty="0" sz="1000">
                <a:latin typeface="Arial"/>
                <a:cs typeface="Arial"/>
              </a:rPr>
              <a:t>126.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Baker,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Grand Rapids.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75"/>
              </a:lnSpc>
              <a:spcBef>
                <a:spcPts val="520"/>
              </a:spcBef>
              <a:tabLst>
                <a:tab pos="365125" algn="l"/>
              </a:tabLst>
            </a:pPr>
            <a:r>
              <a:rPr dirty="0" u="sng" sz="10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dirty="0" sz="1000">
                <a:latin typeface="Arial"/>
                <a:cs typeface="Arial"/>
              </a:rPr>
              <a:t>.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2005.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The</a:t>
            </a:r>
            <a:r>
              <a:rPr dirty="0" sz="1000" spc="-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Drama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of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Doctrine</a:t>
            </a:r>
            <a:r>
              <a:rPr dirty="0" sz="1000">
                <a:latin typeface="Arial"/>
                <a:cs typeface="Arial"/>
              </a:rPr>
              <a:t>.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Canonical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Linguistic</a:t>
            </a:r>
            <a:r>
              <a:rPr dirty="0" sz="1000" spc="-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Approach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to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Christian</a:t>
            </a:r>
            <a:r>
              <a:rPr dirty="0" sz="1000" spc="-10" i="1">
                <a:latin typeface="Arial"/>
                <a:cs typeface="Arial"/>
              </a:rPr>
              <a:t> Theology</a:t>
            </a:r>
            <a:r>
              <a:rPr dirty="0" sz="1000" spc="-1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435609">
              <a:lnSpc>
                <a:spcPts val="1175"/>
              </a:lnSpc>
            </a:pPr>
            <a:r>
              <a:rPr dirty="0" sz="1000">
                <a:latin typeface="Arial"/>
                <a:cs typeface="Arial"/>
              </a:rPr>
              <a:t>Westminster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John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Knox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Press.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000">
                <a:latin typeface="Arial"/>
                <a:cs typeface="Arial"/>
              </a:rPr>
              <a:t>Yung,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Hwa.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1997.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Mangoes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or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Bananas</a:t>
            </a:r>
            <a:r>
              <a:rPr dirty="0" sz="1000">
                <a:latin typeface="Arial"/>
                <a:cs typeface="Arial"/>
              </a:rPr>
              <a:t>?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Regnum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Studies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Missions.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000" b="1">
                <a:latin typeface="Arial"/>
                <a:cs typeface="Arial"/>
              </a:rPr>
              <a:t>End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Notes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>
              <a:latin typeface="Arial"/>
              <a:cs typeface="Arial"/>
            </a:endParaRPr>
          </a:p>
          <a:p>
            <a:pPr marL="287020" marR="5715" indent="-274320">
              <a:lnSpc>
                <a:spcPts val="1150"/>
              </a:lnSpc>
            </a:pPr>
            <a:r>
              <a:rPr dirty="0" sz="1000">
                <a:latin typeface="Arial"/>
                <a:cs typeface="Arial"/>
              </a:rPr>
              <a:t>1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post-Christian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America,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same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sense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urgency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Church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become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missiological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and </a:t>
            </a:r>
            <a:r>
              <a:rPr dirty="0" sz="1000">
                <a:latin typeface="Arial"/>
                <a:cs typeface="Arial"/>
              </a:rPr>
              <a:t>contextual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way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do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church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spread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Gospel.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Perhaps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difficult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situations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face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in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933450" y="8505443"/>
            <a:ext cx="2676525" cy="0"/>
          </a:xfrm>
          <a:custGeom>
            <a:avLst/>
            <a:gdLst/>
            <a:ahLst/>
            <a:cxnLst/>
            <a:rect l="l" t="t" r="r" b="b"/>
            <a:pathLst>
              <a:path w="2676525" h="0">
                <a:moveTo>
                  <a:pt x="0" y="0"/>
                </a:moveTo>
                <a:lnTo>
                  <a:pt x="2676144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54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54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901698" y="435355"/>
            <a:ext cx="5935345" cy="2387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latin typeface="Arial"/>
                <a:cs typeface="Arial"/>
              </a:rPr>
              <a:t>Gravelle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-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Theological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Training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and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Mother-tongue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Translators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50">
              <a:latin typeface="Arial"/>
              <a:cs typeface="Arial"/>
            </a:endParaRPr>
          </a:p>
          <a:p>
            <a:pPr marL="287020" marR="199390">
              <a:lnSpc>
                <a:spcPts val="1150"/>
              </a:lnSpc>
            </a:pPr>
            <a:r>
              <a:rPr dirty="0" sz="1000">
                <a:latin typeface="Arial"/>
                <a:cs typeface="Arial"/>
              </a:rPr>
              <a:t>our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daily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lives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nearly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dramatic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China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Sudan,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but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nihilism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rampant </a:t>
            </a:r>
            <a:r>
              <a:rPr dirty="0" sz="1000">
                <a:latin typeface="Arial"/>
                <a:cs typeface="Arial"/>
              </a:rPr>
              <a:t>consumerism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wreaking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destruction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people’s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lives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subtle</a:t>
            </a:r>
            <a:r>
              <a:rPr dirty="0" sz="1000" spc="-10">
                <a:latin typeface="Arial"/>
                <a:cs typeface="Arial"/>
              </a:rPr>
              <a:t> ways.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 marL="118745" marR="196215" indent="-118745">
              <a:lnSpc>
                <a:spcPts val="1150"/>
              </a:lnSpc>
              <a:buAutoNum type="arabicPlain" startAt="2"/>
              <a:tabLst>
                <a:tab pos="118745" algn="l"/>
              </a:tabLst>
            </a:pPr>
            <a:r>
              <a:rPr dirty="0" sz="1000">
                <a:latin typeface="Arial"/>
                <a:cs typeface="Arial"/>
              </a:rPr>
              <a:t>Rick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Brown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(2006)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addresses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issue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well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regard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contextual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references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to </a:t>
            </a:r>
            <a:r>
              <a:rPr dirty="0" sz="1000">
                <a:latin typeface="Arial"/>
                <a:cs typeface="Arial"/>
              </a:rPr>
              <a:t>God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Muslim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contexts.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rabicPlain" startAt="2"/>
            </a:pPr>
            <a:endParaRPr sz="1000">
              <a:latin typeface="Arial"/>
              <a:cs typeface="Arial"/>
            </a:endParaRPr>
          </a:p>
          <a:p>
            <a:pPr marL="118745" marR="5080" indent="-118745">
              <a:lnSpc>
                <a:spcPts val="1150"/>
              </a:lnSpc>
              <a:buAutoNum type="arabicPlain" startAt="2"/>
              <a:tabLst>
                <a:tab pos="118745" algn="l"/>
              </a:tabLst>
            </a:pP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Indonesia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Bahasa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Indonesia</a:t>
            </a:r>
            <a:r>
              <a:rPr dirty="0" sz="1000" spc="-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yang</a:t>
            </a:r>
            <a:r>
              <a:rPr dirty="0" sz="1000" spc="-5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Sehari-</a:t>
            </a:r>
            <a:r>
              <a:rPr dirty="0" sz="1000" i="1">
                <a:latin typeface="Arial"/>
                <a:cs typeface="Arial"/>
              </a:rPr>
              <a:t>hari</a:t>
            </a:r>
            <a:r>
              <a:rPr dirty="0" sz="1000" spc="-10" i="1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(BIS)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closely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follows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UBS’s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Good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News </a:t>
            </a:r>
            <a:r>
              <a:rPr dirty="0" sz="1000">
                <a:latin typeface="Arial"/>
                <a:cs typeface="Arial"/>
              </a:rPr>
              <a:t>Bible.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Firman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Tuhan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yang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Hidup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closely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follows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Living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Bible.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AutoNum type="arabicPlain" startAt="2"/>
            </a:pPr>
            <a:endParaRPr sz="950">
              <a:latin typeface="Arial"/>
              <a:cs typeface="Arial"/>
            </a:endParaRPr>
          </a:p>
          <a:p>
            <a:pPr marL="118745" marR="149860" indent="-118745">
              <a:lnSpc>
                <a:spcPct val="95800"/>
              </a:lnSpc>
              <a:buAutoNum type="arabicPlain" startAt="2"/>
              <a:tabLst>
                <a:tab pos="118745" algn="l"/>
              </a:tabLst>
            </a:pPr>
            <a:r>
              <a:rPr dirty="0" sz="1000">
                <a:latin typeface="Arial"/>
                <a:cs typeface="Arial"/>
              </a:rPr>
              <a:t>Good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second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generation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translations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valuable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resources,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especially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between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related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languages. </a:t>
            </a:r>
            <a:r>
              <a:rPr dirty="0" sz="1000">
                <a:latin typeface="Arial"/>
                <a:cs typeface="Arial"/>
              </a:rPr>
              <a:t>Even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so,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still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imperfect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reflections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Hebrew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Greek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texts.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if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done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contextually,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reflective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local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culture,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least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way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propositions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are </a:t>
            </a:r>
            <a:r>
              <a:rPr dirty="0" sz="1000" spc="-10">
                <a:latin typeface="Arial"/>
                <a:cs typeface="Arial"/>
              </a:rPr>
              <a:t>communicated.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54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901678" y="435355"/>
            <a:ext cx="5972175" cy="8667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latin typeface="Arial"/>
                <a:cs typeface="Arial"/>
              </a:rPr>
              <a:t>Gravelle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-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Theological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Training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and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Mother-tongue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Translators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50">
              <a:latin typeface="Arial"/>
              <a:cs typeface="Arial"/>
            </a:endParaRPr>
          </a:p>
          <a:p>
            <a:pPr algn="just" marL="12700" marR="6985">
              <a:lnSpc>
                <a:spcPts val="1150"/>
              </a:lnSpc>
            </a:pPr>
            <a:r>
              <a:rPr dirty="0" sz="1000">
                <a:latin typeface="Arial"/>
                <a:cs typeface="Arial"/>
              </a:rPr>
              <a:t>hard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find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good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word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translate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Greek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English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words.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But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will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spend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relatively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little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time </a:t>
            </a:r>
            <a:r>
              <a:rPr dirty="0" sz="1000">
                <a:latin typeface="Arial"/>
                <a:cs typeface="Arial"/>
              </a:rPr>
              <a:t>thinking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about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intend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communicate.</a:t>
            </a:r>
            <a:endParaRPr sz="1000">
              <a:latin typeface="Arial"/>
              <a:cs typeface="Arial"/>
            </a:endParaRPr>
          </a:p>
          <a:p>
            <a:pPr algn="just" marL="469900">
              <a:lnSpc>
                <a:spcPts val="1095"/>
              </a:lnSpc>
            </a:pP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seems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clear to me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 next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stage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Lamin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Sanneh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(2003) </a:t>
            </a:r>
            <a:r>
              <a:rPr dirty="0" sz="1000" spc="-10">
                <a:latin typeface="Arial"/>
                <a:cs typeface="Arial"/>
              </a:rPr>
              <a:t>suggests,</a:t>
            </a:r>
            <a:endParaRPr sz="1000">
              <a:latin typeface="Arial"/>
              <a:cs typeface="Arial"/>
            </a:endParaRPr>
          </a:p>
          <a:p>
            <a:pPr algn="just" marL="12700" marR="6985">
              <a:lnSpc>
                <a:spcPct val="95800"/>
              </a:lnSpc>
              <a:spcBef>
                <a:spcPts val="30"/>
              </a:spcBef>
            </a:pPr>
            <a:r>
              <a:rPr dirty="0" sz="1000">
                <a:latin typeface="Arial"/>
                <a:cs typeface="Arial"/>
              </a:rPr>
              <a:t>an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indigenous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one.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addition,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 volume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articles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dealing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contextual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growing.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Much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of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writing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reflects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rejection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Western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because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its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rationalism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framework.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church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in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South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only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rejecting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Western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theology,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but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also</a:t>
            </a:r>
            <a:r>
              <a:rPr dirty="0" sz="1000" spc="1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“seeking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produce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its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curious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provincial variants—</a:t>
            </a:r>
            <a:r>
              <a:rPr dirty="0" sz="1000">
                <a:latin typeface="Arial"/>
                <a:cs typeface="Arial"/>
              </a:rPr>
              <a:t>"African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theology,"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"Asian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theology"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 so on”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(Jenkins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2006a).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Personally,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believe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an </a:t>
            </a:r>
            <a:r>
              <a:rPr dirty="0" sz="1000">
                <a:latin typeface="Arial"/>
                <a:cs typeface="Arial"/>
              </a:rPr>
              <a:t>important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development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history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mission,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mother-</a:t>
            </a:r>
            <a:r>
              <a:rPr dirty="0" sz="1000">
                <a:latin typeface="Arial"/>
                <a:cs typeface="Arial"/>
              </a:rPr>
              <a:t>tongue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Bible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work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should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play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a </a:t>
            </a:r>
            <a:r>
              <a:rPr dirty="0" sz="1000">
                <a:latin typeface="Arial"/>
                <a:cs typeface="Arial"/>
              </a:rPr>
              <a:t>key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role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shift.</a:t>
            </a:r>
            <a:endParaRPr sz="1000">
              <a:latin typeface="Arial"/>
              <a:cs typeface="Arial"/>
            </a:endParaRPr>
          </a:p>
          <a:p>
            <a:pPr algn="just" marL="12700" marR="6350" indent="457200">
              <a:lnSpc>
                <a:spcPct val="95800"/>
              </a:lnSpc>
            </a:pP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paper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won’t simply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rehash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formal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vs. dynamic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equivalence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 </a:t>
            </a:r>
            <a:r>
              <a:rPr dirty="0" sz="1000" spc="-10">
                <a:latin typeface="Arial"/>
                <a:cs typeface="Arial"/>
              </a:rPr>
              <a:t>debate. </a:t>
            </a:r>
            <a:r>
              <a:rPr dirty="0" sz="1000">
                <a:latin typeface="Arial"/>
                <a:cs typeface="Arial"/>
              </a:rPr>
              <a:t>Rather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I’ll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focus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theological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training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aid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mother-tongue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translators,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helping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them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transfer </a:t>
            </a:r>
            <a:r>
              <a:rPr dirty="0" sz="1000">
                <a:latin typeface="Arial"/>
                <a:cs typeface="Arial"/>
              </a:rPr>
              <a:t>various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types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communicative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acts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Scripture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into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own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way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will </a:t>
            </a:r>
            <a:r>
              <a:rPr dirty="0" sz="1000">
                <a:latin typeface="Arial"/>
                <a:cs typeface="Arial"/>
              </a:rPr>
              <a:t>allow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readers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grasp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theological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concepts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more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fully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deeply.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Then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readers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should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able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understand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connection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between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message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Bible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day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day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practical </a:t>
            </a:r>
            <a:r>
              <a:rPr dirty="0" sz="1000">
                <a:latin typeface="Arial"/>
                <a:cs typeface="Arial"/>
              </a:rPr>
              <a:t>ways.</a:t>
            </a:r>
            <a:r>
              <a:rPr dirty="0" sz="650">
                <a:latin typeface="Arial"/>
                <a:cs typeface="Arial"/>
              </a:rPr>
              <a:t>1</a:t>
            </a:r>
            <a:r>
              <a:rPr dirty="0" sz="65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approach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training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has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been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discussed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any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great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extent,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least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within </a:t>
            </a:r>
            <a:r>
              <a:rPr dirty="0" sz="1000">
                <a:latin typeface="Arial"/>
                <a:cs typeface="Arial"/>
              </a:rPr>
              <a:t>linguist/translator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circles,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but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should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enhance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quality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translation.</a:t>
            </a:r>
            <a:endParaRPr sz="1000">
              <a:latin typeface="Arial"/>
              <a:cs typeface="Arial"/>
            </a:endParaRPr>
          </a:p>
          <a:p>
            <a:pPr marL="12700" marR="6350" indent="457200">
              <a:lnSpc>
                <a:spcPts val="1150"/>
              </a:lnSpc>
              <a:spcBef>
                <a:spcPts val="25"/>
              </a:spcBef>
            </a:pPr>
            <a:r>
              <a:rPr dirty="0" sz="1000">
                <a:latin typeface="Arial"/>
                <a:cs typeface="Arial"/>
              </a:rPr>
              <a:t>I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realize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label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‘mother-</a:t>
            </a:r>
            <a:r>
              <a:rPr dirty="0" sz="1000">
                <a:latin typeface="Arial"/>
                <a:cs typeface="Arial"/>
              </a:rPr>
              <a:t>tongue’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best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expression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use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some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situations. </a:t>
            </a:r>
            <a:r>
              <a:rPr dirty="0" sz="1000">
                <a:latin typeface="Arial"/>
                <a:cs typeface="Arial"/>
              </a:rPr>
              <a:t>Another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possible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term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could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‘local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translator’,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but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does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necessarily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mean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native</a:t>
            </a:r>
            <a:endParaRPr sz="1000">
              <a:latin typeface="Arial"/>
              <a:cs typeface="Arial"/>
            </a:endParaRPr>
          </a:p>
          <a:p>
            <a:pPr marL="12700" marR="6985">
              <a:lnSpc>
                <a:spcPts val="1150"/>
              </a:lnSpc>
              <a:spcBef>
                <a:spcPts val="5"/>
              </a:spcBef>
            </a:pPr>
            <a:r>
              <a:rPr dirty="0" sz="1000">
                <a:latin typeface="Arial"/>
                <a:cs typeface="Arial"/>
              </a:rPr>
              <a:t>speaker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language.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Furthermore,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‘native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speaker’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also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offensive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other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parts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world.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Thus,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remainder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paper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“translator”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will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usually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refer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someone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who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native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speaker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a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095"/>
              </a:lnSpc>
            </a:pPr>
            <a:r>
              <a:rPr dirty="0" sz="1000">
                <a:latin typeface="Arial"/>
                <a:cs typeface="Arial"/>
              </a:rPr>
              <a:t>language.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will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refer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non-</a:t>
            </a:r>
            <a:r>
              <a:rPr dirty="0" sz="1000">
                <a:latin typeface="Arial"/>
                <a:cs typeface="Arial"/>
              </a:rPr>
              <a:t>native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speaker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“cross-</a:t>
            </a:r>
            <a:r>
              <a:rPr dirty="0" sz="1000">
                <a:latin typeface="Arial"/>
                <a:cs typeface="Arial"/>
              </a:rPr>
              <a:t>cultural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translators.”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Occasionally,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will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75"/>
              </a:lnSpc>
            </a:pPr>
            <a:r>
              <a:rPr dirty="0" sz="1000">
                <a:latin typeface="Arial"/>
                <a:cs typeface="Arial"/>
              </a:rPr>
              <a:t>use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“mother-</a:t>
            </a:r>
            <a:r>
              <a:rPr dirty="0" sz="1000">
                <a:latin typeface="Arial"/>
                <a:cs typeface="Arial"/>
              </a:rPr>
              <a:t>tongue”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explicitly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purpose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contrast.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b="1">
                <a:latin typeface="Arial"/>
                <a:cs typeface="Arial"/>
              </a:rPr>
              <a:t>2.</a:t>
            </a:r>
            <a:r>
              <a:rPr dirty="0" sz="1000" spc="-4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Traditional</a:t>
            </a:r>
            <a:r>
              <a:rPr dirty="0" sz="1000" spc="-4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Western</a:t>
            </a:r>
            <a:r>
              <a:rPr dirty="0" sz="1000" spc="-4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translation</a:t>
            </a:r>
            <a:r>
              <a:rPr dirty="0" sz="1000" spc="-40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methods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50">
              <a:latin typeface="Arial"/>
              <a:cs typeface="Arial"/>
            </a:endParaRPr>
          </a:p>
          <a:p>
            <a:pPr algn="just" marL="12700" marR="5080" indent="457200">
              <a:lnSpc>
                <a:spcPct val="95800"/>
              </a:lnSpc>
              <a:spcBef>
                <a:spcPts val="5"/>
              </a:spcBef>
            </a:pP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Western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tradition,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take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much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care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exegeting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meaning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Hebrew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Greek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words.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Perhaps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pay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less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attention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assertions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propositions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encoded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by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those </a:t>
            </a:r>
            <a:r>
              <a:rPr dirty="0" sz="1000">
                <a:latin typeface="Arial"/>
                <a:cs typeface="Arial"/>
              </a:rPr>
              <a:t>words.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Most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understand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one-</a:t>
            </a:r>
            <a:r>
              <a:rPr dirty="0" sz="1000" spc="-10">
                <a:latin typeface="Arial"/>
                <a:cs typeface="Arial"/>
              </a:rPr>
              <a:t>to-</a:t>
            </a:r>
            <a:r>
              <a:rPr dirty="0" sz="1000">
                <a:latin typeface="Arial"/>
                <a:cs typeface="Arial"/>
              </a:rPr>
              <a:t>one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word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correspondence</a:t>
            </a:r>
            <a:r>
              <a:rPr dirty="0" sz="1000" spc="1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between</a:t>
            </a:r>
            <a:r>
              <a:rPr dirty="0" sz="1000" spc="1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languages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does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not </a:t>
            </a:r>
            <a:r>
              <a:rPr dirty="0" sz="1000">
                <a:latin typeface="Arial"/>
                <a:cs typeface="Arial"/>
              </a:rPr>
              <a:t>exist,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except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languages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closely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related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Greek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Hebrew.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Yet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will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persist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trying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to </a:t>
            </a:r>
            <a:r>
              <a:rPr dirty="0" sz="1000">
                <a:latin typeface="Arial"/>
                <a:cs typeface="Arial"/>
              </a:rPr>
              <a:t>find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one-to-</a:t>
            </a:r>
            <a:r>
              <a:rPr dirty="0" sz="1000">
                <a:latin typeface="Arial"/>
                <a:cs typeface="Arial"/>
              </a:rPr>
              <a:t>one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correspondences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because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concerned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over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will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viewed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by </a:t>
            </a:r>
            <a:r>
              <a:rPr dirty="0" sz="1000">
                <a:latin typeface="Arial"/>
                <a:cs typeface="Arial"/>
              </a:rPr>
              <a:t>others</a:t>
            </a:r>
            <a:r>
              <a:rPr dirty="0" sz="1000" spc="2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if</a:t>
            </a:r>
            <a:r>
              <a:rPr dirty="0" sz="1000" spc="2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correspondences</a:t>
            </a:r>
            <a:r>
              <a:rPr dirty="0" sz="1000" spc="2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2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2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evident.</a:t>
            </a:r>
            <a:r>
              <a:rPr dirty="0" sz="1000" spc="2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Those</a:t>
            </a:r>
            <a:r>
              <a:rPr dirty="0" sz="1000" spc="2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kinds</a:t>
            </a:r>
            <a:r>
              <a:rPr dirty="0" sz="1000" spc="2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2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translations</a:t>
            </a:r>
            <a:r>
              <a:rPr dirty="0" sz="1000" spc="2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2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usually</a:t>
            </a:r>
            <a:r>
              <a:rPr dirty="0" sz="1000" spc="2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labeled</a:t>
            </a:r>
            <a:r>
              <a:rPr dirty="0" sz="1000" spc="28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as </a:t>
            </a:r>
            <a:r>
              <a:rPr dirty="0" sz="1000">
                <a:latin typeface="Arial"/>
                <a:cs typeface="Arial"/>
              </a:rPr>
              <a:t>“paraphrases.”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Yet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most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languages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difficult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express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important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theological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concepts,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such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as </a:t>
            </a:r>
            <a:r>
              <a:rPr dirty="0" sz="1000">
                <a:latin typeface="Arial"/>
                <a:cs typeface="Arial"/>
              </a:rPr>
              <a:t>‘faith’,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‘sin’,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‘worship’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one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word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every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where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terms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occur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source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texts. </a:t>
            </a:r>
            <a:r>
              <a:rPr dirty="0" sz="1000">
                <a:latin typeface="Arial"/>
                <a:cs typeface="Arial"/>
              </a:rPr>
              <a:t>Commonly,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languages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have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several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ways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express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concepts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different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contexts.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Yet,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western </a:t>
            </a:r>
            <a:r>
              <a:rPr dirty="0" sz="1000">
                <a:latin typeface="Arial"/>
                <a:cs typeface="Arial"/>
              </a:rPr>
              <a:t>tradition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may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choose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translate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Greek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word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sarka</a:t>
            </a:r>
            <a:r>
              <a:rPr dirty="0" sz="1000" spc="60" i="1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‘flesh,’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Paul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repeats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twenty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five </a:t>
            </a:r>
            <a:r>
              <a:rPr dirty="0" sz="1000">
                <a:latin typeface="Arial"/>
                <a:cs typeface="Arial"/>
              </a:rPr>
              <a:t>times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his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Romans</a:t>
            </a:r>
            <a:r>
              <a:rPr dirty="0" sz="1000" spc="95" i="1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letter,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using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same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word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all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same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verses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used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Romans.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point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is,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if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more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concerned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matching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Greek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(or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English)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verb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noun,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less </a:t>
            </a:r>
            <a:r>
              <a:rPr dirty="0" sz="1000">
                <a:latin typeface="Arial"/>
                <a:cs typeface="Arial"/>
              </a:rPr>
              <a:t>concerned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item’s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propositional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content,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then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may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diluting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theological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significance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of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concepts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expressed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by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those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items,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Robert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Priest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explains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(2006,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186-</a:t>
            </a:r>
            <a:r>
              <a:rPr dirty="0" sz="1000">
                <a:latin typeface="Arial"/>
                <a:cs typeface="Arial"/>
              </a:rPr>
              <a:t>188).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His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example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theological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“sin”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among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Aguaruna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Peru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illustrates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this.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Following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traditional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Western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approach,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cross-</a:t>
            </a:r>
            <a:r>
              <a:rPr dirty="0" sz="1000">
                <a:latin typeface="Arial"/>
                <a:cs typeface="Arial"/>
              </a:rPr>
              <a:t>cultural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may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search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word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sin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Aquaruna.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But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after </a:t>
            </a:r>
            <a:r>
              <a:rPr dirty="0" sz="1000">
                <a:latin typeface="Arial"/>
                <a:cs typeface="Arial"/>
              </a:rPr>
              <a:t>studying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long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list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words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describe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moral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failure,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he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yet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discover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word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sin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match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word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his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source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text.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His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conclusion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may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deficient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because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does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have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a </a:t>
            </a:r>
            <a:r>
              <a:rPr dirty="0" sz="1000">
                <a:latin typeface="Arial"/>
                <a:cs typeface="Arial"/>
              </a:rPr>
              <a:t>word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sin.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Therefore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will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need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borrow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national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language,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trade</a:t>
            </a:r>
            <a:endParaRPr sz="1000">
              <a:latin typeface="Arial"/>
              <a:cs typeface="Arial"/>
            </a:endParaRPr>
          </a:p>
          <a:p>
            <a:pPr algn="just" marL="12700">
              <a:lnSpc>
                <a:spcPts val="1125"/>
              </a:lnSpc>
            </a:pPr>
            <a:r>
              <a:rPr dirty="0" sz="1000">
                <a:latin typeface="Arial"/>
                <a:cs typeface="Arial"/>
              </a:rPr>
              <a:t>language,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neighboring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language.</a:t>
            </a:r>
            <a:endParaRPr sz="1000">
              <a:latin typeface="Arial"/>
              <a:cs typeface="Arial"/>
            </a:endParaRPr>
          </a:p>
          <a:p>
            <a:pPr algn="just" marL="12700" marR="6350" indent="457200">
              <a:lnSpc>
                <a:spcPct val="95800"/>
              </a:lnSpc>
              <a:spcBef>
                <a:spcPts val="20"/>
              </a:spcBef>
            </a:pPr>
            <a:r>
              <a:rPr dirty="0" sz="1000">
                <a:latin typeface="Arial"/>
                <a:cs typeface="Arial"/>
              </a:rPr>
              <a:t>I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encountered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same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situation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while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working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Meyah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people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Indonesia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New </a:t>
            </a:r>
            <a:r>
              <a:rPr dirty="0" sz="1000">
                <a:latin typeface="Arial"/>
                <a:cs typeface="Arial"/>
              </a:rPr>
              <a:t>Testament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translation.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did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have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generic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word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sin.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However,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does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mean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had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way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discuss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moral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failure,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either.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earlier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time,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missionary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introduced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borrowed </a:t>
            </a:r>
            <a:r>
              <a:rPr dirty="0" sz="1000">
                <a:latin typeface="Arial"/>
                <a:cs typeface="Arial"/>
              </a:rPr>
              <a:t>word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 sin from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unrelated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 in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 same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region. 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Meyah pastors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preached for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many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years </a:t>
            </a:r>
            <a:r>
              <a:rPr dirty="0" sz="1000">
                <a:latin typeface="Arial"/>
                <a:cs typeface="Arial"/>
              </a:rPr>
              <a:t>about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sin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congregations.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But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according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them,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borrowed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term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only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connoted </a:t>
            </a:r>
            <a:r>
              <a:rPr dirty="0" sz="1000">
                <a:latin typeface="Arial"/>
                <a:cs typeface="Arial"/>
              </a:rPr>
              <a:t>two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types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moral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failure;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adultery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murder.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did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address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deception,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jealousy,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stealing,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lying,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or </a:t>
            </a:r>
            <a:r>
              <a:rPr dirty="0" sz="1000">
                <a:latin typeface="Arial"/>
                <a:cs typeface="Arial"/>
              </a:rPr>
              <a:t>selfishness.</a:t>
            </a:r>
            <a:r>
              <a:rPr dirty="0" sz="1000" spc="3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3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also</a:t>
            </a:r>
            <a:r>
              <a:rPr dirty="0" sz="1000" spc="3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considered</a:t>
            </a:r>
            <a:r>
              <a:rPr dirty="0" sz="1000" spc="3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these</a:t>
            </a:r>
            <a:r>
              <a:rPr dirty="0" sz="1000" spc="3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concepts</a:t>
            </a:r>
            <a:r>
              <a:rPr dirty="0" sz="1000" spc="3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3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moral</a:t>
            </a:r>
            <a:r>
              <a:rPr dirty="0" sz="1000" spc="3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failure</a:t>
            </a:r>
            <a:r>
              <a:rPr dirty="0" sz="1000" spc="3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long</a:t>
            </a:r>
            <a:r>
              <a:rPr dirty="0" sz="1000" spc="3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before</a:t>
            </a:r>
            <a:r>
              <a:rPr dirty="0" sz="1000" spc="3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3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Gospel</a:t>
            </a:r>
            <a:r>
              <a:rPr dirty="0" sz="1000" spc="37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was </a:t>
            </a:r>
            <a:r>
              <a:rPr dirty="0" sz="1000">
                <a:latin typeface="Arial"/>
                <a:cs typeface="Arial"/>
              </a:rPr>
              <a:t>introduced.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However,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use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introduced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word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sin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limited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ability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theologize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about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concept among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people.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result,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perhaps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question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persisted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who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sinner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was.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maybe </a:t>
            </a:r>
            <a:r>
              <a:rPr dirty="0" sz="1000">
                <a:latin typeface="Arial"/>
                <a:cs typeface="Arial"/>
              </a:rPr>
              <a:t>sin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could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avoided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committing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murder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adultery.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Priest’s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main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point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“they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would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learn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not </a:t>
            </a:r>
            <a:r>
              <a:rPr dirty="0" sz="1000">
                <a:latin typeface="Arial"/>
                <a:cs typeface="Arial"/>
              </a:rPr>
              <a:t>limit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themselves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single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word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sin,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instead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draw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aide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range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everyday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vocabulary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to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54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838187" y="435355"/>
            <a:ext cx="6097905" cy="8667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76200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latin typeface="Arial"/>
                <a:cs typeface="Arial"/>
              </a:rPr>
              <a:t>Gravelle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-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Theological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Training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and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Mother-tongue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Translators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Arial"/>
              <a:cs typeface="Arial"/>
            </a:endParaRPr>
          </a:p>
          <a:p>
            <a:pPr algn="just" marL="76200" marR="69215">
              <a:lnSpc>
                <a:spcPct val="95800"/>
              </a:lnSpc>
            </a:pPr>
            <a:r>
              <a:rPr dirty="0" sz="1000">
                <a:latin typeface="Arial"/>
                <a:cs typeface="Arial"/>
              </a:rPr>
              <a:t>speak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audiences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experience-</a:t>
            </a:r>
            <a:r>
              <a:rPr dirty="0" sz="1000">
                <a:latin typeface="Arial"/>
                <a:cs typeface="Arial"/>
              </a:rPr>
              <a:t>near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terms.”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other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words,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would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use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terms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phrases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that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readily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available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rather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than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import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foreign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words.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These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two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situations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show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a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closely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follows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Western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methods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can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hinder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pastor’s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ability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theologize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in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cultural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context.</a:t>
            </a:r>
            <a:endParaRPr sz="1000">
              <a:latin typeface="Arial"/>
              <a:cs typeface="Arial"/>
            </a:endParaRPr>
          </a:p>
          <a:p>
            <a:pPr algn="just" marL="76200" marR="68580" indent="457200">
              <a:lnSpc>
                <a:spcPct val="95800"/>
              </a:lnSpc>
              <a:spcBef>
                <a:spcPts val="5"/>
              </a:spcBef>
            </a:pPr>
            <a:r>
              <a:rPr dirty="0" sz="1000">
                <a:latin typeface="Arial"/>
                <a:cs typeface="Arial"/>
              </a:rPr>
              <a:t>Western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translators,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particularly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Evangelicals,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reject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any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notion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term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personal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name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for </a:t>
            </a:r>
            <a:r>
              <a:rPr dirty="0" sz="1000">
                <a:latin typeface="Arial"/>
                <a:cs typeface="Arial"/>
              </a:rPr>
              <a:t>God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could be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associated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other gods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(Vanhoozer 2006,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102).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Even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translator’s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choice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word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God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can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have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very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significant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negative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positive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effect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user’s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ability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theologize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topic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God.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one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southeast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Asian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context,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group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pastors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launched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new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project </a:t>
            </a:r>
            <a:r>
              <a:rPr dirty="0" sz="1000">
                <a:latin typeface="Arial"/>
                <a:cs typeface="Arial"/>
              </a:rPr>
              <a:t>because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believed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term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“Allah”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existing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negatively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impacted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ability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speak </a:t>
            </a:r>
            <a:r>
              <a:rPr dirty="0" sz="1000">
                <a:latin typeface="Arial"/>
                <a:cs typeface="Arial"/>
              </a:rPr>
              <a:t>about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God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terms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people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would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understand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better.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Cross-</a:t>
            </a:r>
            <a:r>
              <a:rPr dirty="0" sz="1000">
                <a:latin typeface="Arial"/>
                <a:cs typeface="Arial"/>
              </a:rPr>
              <a:t>cultural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borrowed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term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dominant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religion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region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because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wanted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avoid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local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terms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God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would </a:t>
            </a:r>
            <a:r>
              <a:rPr dirty="0" sz="1000">
                <a:latin typeface="Arial"/>
                <a:cs typeface="Arial"/>
              </a:rPr>
              <a:t>communicate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wrong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meaning.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also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wanted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build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bridge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between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Christianity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Islam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for </a:t>
            </a:r>
            <a:r>
              <a:rPr dirty="0" sz="1000">
                <a:latin typeface="Arial"/>
                <a:cs typeface="Arial"/>
              </a:rPr>
              <a:t>better</a:t>
            </a:r>
            <a:r>
              <a:rPr dirty="0" sz="1000" spc="3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understanding</a:t>
            </a:r>
            <a:r>
              <a:rPr dirty="0" sz="1000" spc="3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(Thomas</a:t>
            </a:r>
            <a:r>
              <a:rPr dirty="0" sz="1000" spc="3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2001,</a:t>
            </a:r>
            <a:r>
              <a:rPr dirty="0" sz="1000" spc="3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172).</a:t>
            </a:r>
            <a:r>
              <a:rPr dirty="0" sz="1000" spc="3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However,</a:t>
            </a:r>
            <a:r>
              <a:rPr dirty="0" sz="1000" spc="3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decades</a:t>
            </a:r>
            <a:r>
              <a:rPr dirty="0" sz="1000" spc="3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later</a:t>
            </a:r>
            <a:r>
              <a:rPr dirty="0" sz="1000" spc="3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Christians</a:t>
            </a:r>
            <a:r>
              <a:rPr dirty="0" sz="1000" spc="3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were</a:t>
            </a:r>
            <a:r>
              <a:rPr dirty="0" sz="1000" spc="39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experiencing </a:t>
            </a:r>
            <a:r>
              <a:rPr dirty="0" sz="1000">
                <a:latin typeface="Arial"/>
                <a:cs typeface="Arial"/>
              </a:rPr>
              <a:t>persecution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under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introduced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name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God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within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religious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political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context.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Due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pastors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strongly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desired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use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different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name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translation.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However,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missionaries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scene </a:t>
            </a:r>
            <a:r>
              <a:rPr dirty="0" sz="1000">
                <a:latin typeface="Arial"/>
                <a:cs typeface="Arial"/>
              </a:rPr>
              <a:t>advised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against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using</a:t>
            </a:r>
            <a:r>
              <a:rPr dirty="0" sz="1000" spc="1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any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former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names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gods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because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Western</a:t>
            </a:r>
            <a:r>
              <a:rPr dirty="0" sz="1000" spc="1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perspective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was </a:t>
            </a:r>
            <a:r>
              <a:rPr dirty="0" sz="1000">
                <a:latin typeface="Arial"/>
                <a:cs typeface="Arial"/>
              </a:rPr>
              <a:t>tantamount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syncretizing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concept.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Nevertheless,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cultural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outsiders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failed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understand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were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very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restricted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if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could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use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anything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cultural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people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could </a:t>
            </a:r>
            <a:r>
              <a:rPr dirty="0" sz="1000">
                <a:latin typeface="Arial"/>
                <a:cs typeface="Arial"/>
              </a:rPr>
              <a:t>draw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understand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God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Bible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better.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were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pastors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who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had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received </a:t>
            </a:r>
            <a:r>
              <a:rPr dirty="0" sz="1000">
                <a:latin typeface="Arial"/>
                <a:cs typeface="Arial"/>
              </a:rPr>
              <a:t>training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church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denomination’s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seminary.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However,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seminary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curriculum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was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based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on </a:t>
            </a:r>
            <a:r>
              <a:rPr dirty="0" sz="1000">
                <a:latin typeface="Arial"/>
                <a:cs typeface="Arial"/>
              </a:rPr>
              <a:t>traditional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Western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imported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by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missionaries,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did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know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grapple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practical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theological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issues they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were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facing.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say,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were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trying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figure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out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 to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translate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3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word</a:t>
            </a:r>
            <a:r>
              <a:rPr dirty="0" sz="1000" spc="3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3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personal</a:t>
            </a:r>
            <a:r>
              <a:rPr dirty="0" sz="1000" spc="3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name</a:t>
            </a:r>
            <a:r>
              <a:rPr dirty="0" sz="1000" spc="3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3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God</a:t>
            </a:r>
            <a:r>
              <a:rPr dirty="0" sz="1000" spc="3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3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3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way</a:t>
            </a:r>
            <a:r>
              <a:rPr dirty="0" sz="1000" spc="3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3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</a:t>
            </a:r>
            <a:r>
              <a:rPr dirty="0" sz="1000" spc="3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could</a:t>
            </a:r>
            <a:r>
              <a:rPr dirty="0" sz="1000" spc="3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understand</a:t>
            </a:r>
            <a:r>
              <a:rPr dirty="0" sz="1000" spc="3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Him</a:t>
            </a:r>
            <a:r>
              <a:rPr dirty="0" sz="1000" spc="3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better,</a:t>
            </a:r>
            <a:r>
              <a:rPr dirty="0" sz="1000" spc="3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but</a:t>
            </a:r>
            <a:r>
              <a:rPr dirty="0" sz="1000" spc="3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their understanding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traditional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 did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aid </a:t>
            </a:r>
            <a:r>
              <a:rPr dirty="0" sz="1000" spc="-10">
                <a:latin typeface="Arial"/>
                <a:cs typeface="Arial"/>
              </a:rPr>
              <a:t>them.</a:t>
            </a:r>
            <a:r>
              <a:rPr dirty="0" baseline="42735" sz="975" spc="-15">
                <a:latin typeface="Arial"/>
                <a:cs typeface="Arial"/>
              </a:rPr>
              <a:t>2</a:t>
            </a:r>
            <a:endParaRPr baseline="42735" sz="975">
              <a:latin typeface="Arial"/>
              <a:cs typeface="Arial"/>
            </a:endParaRPr>
          </a:p>
          <a:p>
            <a:pPr algn="just" marL="76200" marR="68580" indent="457200">
              <a:lnSpc>
                <a:spcPct val="95800"/>
              </a:lnSpc>
            </a:pPr>
            <a:r>
              <a:rPr dirty="0" sz="1000">
                <a:latin typeface="Arial"/>
                <a:cs typeface="Arial"/>
              </a:rPr>
              <a:t>Western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evangelical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may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consider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using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local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names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gods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tantamount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to </a:t>
            </a:r>
            <a:r>
              <a:rPr dirty="0" sz="1000">
                <a:latin typeface="Arial"/>
                <a:cs typeface="Arial"/>
              </a:rPr>
              <a:t>syncretism,</a:t>
            </a:r>
            <a:r>
              <a:rPr dirty="0" sz="1000" spc="2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nonetheless</a:t>
            </a:r>
            <a:r>
              <a:rPr dirty="0" sz="1000" spc="3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Vanhoozer,</a:t>
            </a:r>
            <a:r>
              <a:rPr dirty="0" sz="1000" spc="3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citing</a:t>
            </a:r>
            <a:r>
              <a:rPr dirty="0" sz="1000" spc="3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Schreiter</a:t>
            </a:r>
            <a:r>
              <a:rPr dirty="0" sz="1000" spc="3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(2006,</a:t>
            </a:r>
            <a:r>
              <a:rPr dirty="0" sz="1000" spc="3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103),</a:t>
            </a:r>
            <a:r>
              <a:rPr dirty="0" sz="1000" spc="3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argues</a:t>
            </a:r>
            <a:r>
              <a:rPr dirty="0" sz="1000" spc="3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syncretism</a:t>
            </a:r>
            <a:r>
              <a:rPr dirty="0" sz="1000" spc="3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could</a:t>
            </a:r>
            <a:r>
              <a:rPr dirty="0" sz="1000" spc="3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also</a:t>
            </a:r>
            <a:r>
              <a:rPr dirty="0" sz="1000" spc="30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be </a:t>
            </a:r>
            <a:r>
              <a:rPr dirty="0" sz="1000">
                <a:latin typeface="Arial"/>
                <a:cs typeface="Arial"/>
              </a:rPr>
              <a:t>considered,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“more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matter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forming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new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identities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out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ready-</a:t>
            </a:r>
            <a:r>
              <a:rPr dirty="0" sz="1000">
                <a:latin typeface="Arial"/>
                <a:cs typeface="Arial"/>
              </a:rPr>
              <a:t>to-hand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cultural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elements.”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Hiebert </a:t>
            </a:r>
            <a:r>
              <a:rPr dirty="0" sz="1000">
                <a:latin typeface="Arial"/>
                <a:cs typeface="Arial"/>
              </a:rPr>
              <a:t>makes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same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point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Hindu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religion: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“Concepts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devudu</a:t>
            </a:r>
            <a:r>
              <a:rPr dirty="0" sz="1000">
                <a:latin typeface="Arial"/>
                <a:cs typeface="Arial"/>
              </a:rPr>
              <a:t>,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avatar</a:t>
            </a:r>
            <a:r>
              <a:rPr dirty="0" sz="1000">
                <a:latin typeface="Arial"/>
                <a:cs typeface="Arial"/>
              </a:rPr>
              <a:t>,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papamu</a:t>
            </a:r>
            <a:r>
              <a:rPr dirty="0" sz="1000">
                <a:latin typeface="Arial"/>
                <a:cs typeface="Arial"/>
              </a:rPr>
              <a:t>,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and </a:t>
            </a:r>
            <a:r>
              <a:rPr dirty="0" sz="1000" i="1">
                <a:latin typeface="Arial"/>
                <a:cs typeface="Arial"/>
              </a:rPr>
              <a:t>moksha</a:t>
            </a:r>
            <a:r>
              <a:rPr dirty="0" sz="1000" spc="215" i="1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have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only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vague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resemblances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concepts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God,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incarnation,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sin,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salvation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as </a:t>
            </a:r>
            <a:r>
              <a:rPr dirty="0" sz="1000">
                <a:latin typeface="Arial"/>
                <a:cs typeface="Arial"/>
              </a:rPr>
              <a:t>presented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Bible”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(1997,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84).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He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advises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beginning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words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people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understand,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even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if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it </a:t>
            </a:r>
            <a:r>
              <a:rPr dirty="0" sz="1000">
                <a:latin typeface="Arial"/>
                <a:cs typeface="Arial"/>
              </a:rPr>
              <a:t>does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fully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convey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Biblical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message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yet.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Later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words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must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redefined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understand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truth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revealed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by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scripture.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Can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use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those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Hindu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terms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communicate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same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biblical </a:t>
            </a:r>
            <a:r>
              <a:rPr dirty="0" sz="1000">
                <a:latin typeface="Arial"/>
                <a:cs typeface="Arial"/>
              </a:rPr>
              <a:t>concepts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within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similar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contexts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language?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Uncritical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syncretism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produces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bad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translations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which </a:t>
            </a:r>
            <a:r>
              <a:rPr dirty="0" sz="1000">
                <a:latin typeface="Arial"/>
                <a:cs typeface="Arial"/>
              </a:rPr>
              <a:t>generates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bad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contextual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theology.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However,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if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trained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consider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beliefs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and </a:t>
            </a:r>
            <a:r>
              <a:rPr dirty="0" sz="1000">
                <a:latin typeface="Arial"/>
                <a:cs typeface="Arial"/>
              </a:rPr>
              <a:t>situations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his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her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own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can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aid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communicating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propositional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truths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more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effectively,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then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2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will</a:t>
            </a:r>
            <a:r>
              <a:rPr dirty="0" sz="1000" spc="2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inevitably</a:t>
            </a:r>
            <a:r>
              <a:rPr dirty="0" sz="1000" spc="2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produce</a:t>
            </a:r>
            <a:r>
              <a:rPr dirty="0" sz="1000" spc="2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2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2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2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reflects</a:t>
            </a:r>
            <a:r>
              <a:rPr dirty="0" sz="1000" spc="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Western</a:t>
            </a:r>
            <a:r>
              <a:rPr dirty="0" sz="1000" spc="2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</a:t>
            </a:r>
            <a:r>
              <a:rPr dirty="0" sz="1000" spc="2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2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traditions.</a:t>
            </a:r>
            <a:r>
              <a:rPr dirty="0" sz="1000" spc="2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28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practice </a:t>
            </a:r>
            <a:r>
              <a:rPr dirty="0" sz="1000">
                <a:latin typeface="Arial"/>
                <a:cs typeface="Arial"/>
              </a:rPr>
              <a:t>weakens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tool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local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pastors.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sense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will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naively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syncretize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Western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-10">
                <a:latin typeface="Arial"/>
                <a:cs typeface="Arial"/>
              </a:rPr>
              <a:t> Bible </a:t>
            </a:r>
            <a:r>
              <a:rPr dirty="0" sz="1000">
                <a:latin typeface="Arial"/>
                <a:cs typeface="Arial"/>
              </a:rPr>
              <a:t>culture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-20">
                <a:latin typeface="Arial"/>
                <a:cs typeface="Arial"/>
              </a:rPr>
              <a:t> own.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>
              <a:latin typeface="Arial"/>
              <a:cs typeface="Arial"/>
            </a:endParaRPr>
          </a:p>
          <a:p>
            <a:pPr marL="76200">
              <a:lnSpc>
                <a:spcPct val="100000"/>
              </a:lnSpc>
            </a:pPr>
            <a:r>
              <a:rPr dirty="0" sz="1000" b="1">
                <a:latin typeface="Arial"/>
                <a:cs typeface="Arial"/>
              </a:rPr>
              <a:t>3.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Crisis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of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exegetes?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 algn="just" marL="76200" marR="67945" indent="457200">
              <a:lnSpc>
                <a:spcPct val="95800"/>
              </a:lnSpc>
            </a:pPr>
            <a:r>
              <a:rPr dirty="0" sz="1000">
                <a:latin typeface="Arial"/>
                <a:cs typeface="Arial"/>
              </a:rPr>
              <a:t>Complaints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rising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out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Africa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over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lack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weakness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African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exegetes: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“Instead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of </a:t>
            </a:r>
            <a:r>
              <a:rPr dirty="0" sz="1000">
                <a:latin typeface="Arial"/>
                <a:cs typeface="Arial"/>
              </a:rPr>
              <a:t>doing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real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interpretation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Bible,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according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cultural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contexts,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just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do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transplantation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masters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ideologies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Bibles”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(Nsiku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2005,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6).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complaint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Bible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Africa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often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follows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English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French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text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too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closely.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translator’s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assumption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is,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if </a:t>
            </a:r>
            <a:r>
              <a:rPr dirty="0" sz="1000">
                <a:latin typeface="Arial"/>
                <a:cs typeface="Arial"/>
              </a:rPr>
              <a:t>people</a:t>
            </a:r>
            <a:r>
              <a:rPr dirty="0" sz="1000" spc="2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consider</a:t>
            </a:r>
            <a:r>
              <a:rPr dirty="0" sz="1000" spc="2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those</a:t>
            </a:r>
            <a:r>
              <a:rPr dirty="0" sz="1000" spc="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texts</a:t>
            </a:r>
            <a:r>
              <a:rPr dirty="0" sz="1000" spc="2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</a:t>
            </a:r>
            <a:r>
              <a:rPr dirty="0" sz="1000" spc="2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examples</a:t>
            </a:r>
            <a:r>
              <a:rPr dirty="0" sz="1000" spc="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exegetically</a:t>
            </a:r>
            <a:r>
              <a:rPr dirty="0" sz="1000" spc="2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sound</a:t>
            </a:r>
            <a:r>
              <a:rPr dirty="0" sz="1000" spc="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translation,</a:t>
            </a:r>
            <a:r>
              <a:rPr dirty="0" sz="1000" spc="25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then</a:t>
            </a:r>
            <a:r>
              <a:rPr dirty="0" sz="1000" spc="2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following</a:t>
            </a:r>
            <a:r>
              <a:rPr dirty="0" sz="1000" spc="2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those </a:t>
            </a:r>
            <a:r>
              <a:rPr dirty="0" sz="1000">
                <a:latin typeface="Arial"/>
                <a:cs typeface="Arial"/>
              </a:rPr>
              <a:t>translations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will</a:t>
            </a:r>
            <a:r>
              <a:rPr dirty="0" sz="1000" spc="25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produce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2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new</a:t>
            </a:r>
            <a:r>
              <a:rPr dirty="0" sz="1000" spc="25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25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25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2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also</a:t>
            </a:r>
            <a:r>
              <a:rPr dirty="0" sz="1000" spc="2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exegetically</a:t>
            </a:r>
            <a:r>
              <a:rPr dirty="0" sz="1000" spc="25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sound.</a:t>
            </a:r>
            <a:r>
              <a:rPr dirty="0" sz="1000" spc="2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25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addition,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6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national </a:t>
            </a:r>
            <a:r>
              <a:rPr dirty="0" sz="1000">
                <a:latin typeface="Arial"/>
                <a:cs typeface="Arial"/>
              </a:rPr>
              <a:t>language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translations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have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ascribed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prominence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official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Bible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Society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major </a:t>
            </a:r>
            <a:r>
              <a:rPr dirty="0" sz="1000">
                <a:latin typeface="Arial"/>
                <a:cs typeface="Arial"/>
              </a:rPr>
              <a:t>church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denomination.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Therefore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style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codified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being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more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sacred.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people </a:t>
            </a:r>
            <a:r>
              <a:rPr dirty="0" sz="1000">
                <a:latin typeface="Arial"/>
                <a:cs typeface="Arial"/>
              </a:rPr>
              <a:t>involved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project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feel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strong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pressure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ensure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work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closely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reflects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mainstream </a:t>
            </a:r>
            <a:r>
              <a:rPr dirty="0" sz="1000">
                <a:latin typeface="Arial"/>
                <a:cs typeface="Arial"/>
              </a:rPr>
              <a:t>translation.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Some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indigenous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translations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become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resource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texts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related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translations,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and </a:t>
            </a:r>
            <a:r>
              <a:rPr dirty="0" sz="1000">
                <a:latin typeface="Arial"/>
                <a:cs typeface="Arial"/>
              </a:rPr>
              <a:t>so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style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content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those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transferred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fourth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generation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text.</a:t>
            </a:r>
            <a:endParaRPr sz="1000">
              <a:latin typeface="Arial"/>
              <a:cs typeface="Arial"/>
            </a:endParaRPr>
          </a:p>
          <a:p>
            <a:pPr algn="just" marL="76200" marR="69215" indent="457200">
              <a:lnSpc>
                <a:spcPct val="95800"/>
              </a:lnSpc>
            </a:pP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practice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found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just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Africa.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number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modern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translations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Asia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also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near </a:t>
            </a:r>
            <a:r>
              <a:rPr dirty="0" sz="1000">
                <a:latin typeface="Arial"/>
                <a:cs typeface="Arial"/>
              </a:rPr>
              <a:t>literal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reflections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Bible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Society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English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translations.</a:t>
            </a:r>
            <a:r>
              <a:rPr dirty="0" sz="650">
                <a:latin typeface="Arial"/>
                <a:cs typeface="Arial"/>
              </a:rPr>
              <a:t>3</a:t>
            </a:r>
            <a:r>
              <a:rPr dirty="0" sz="65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Consequently,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there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many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third </a:t>
            </a:r>
            <a:r>
              <a:rPr dirty="0" sz="1000">
                <a:latin typeface="Arial"/>
                <a:cs typeface="Arial"/>
              </a:rPr>
              <a:t>generation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translations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closely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based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those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mainstream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translations,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well.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problem </a:t>
            </a:r>
            <a:r>
              <a:rPr dirty="0" sz="1000">
                <a:latin typeface="Arial"/>
                <a:cs typeface="Arial"/>
              </a:rPr>
              <a:t>Nsiku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sees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is,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perpetuates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same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Western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its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traditions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biases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non-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54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901700" y="435355"/>
            <a:ext cx="5970905" cy="8667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latin typeface="Arial"/>
                <a:cs typeface="Arial"/>
              </a:rPr>
              <a:t>Gravelle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-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Theological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Training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and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Mother-tongue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Translators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Arial"/>
              <a:cs typeface="Arial"/>
            </a:endParaRPr>
          </a:p>
          <a:p>
            <a:pPr algn="just" marL="12700" marR="5715">
              <a:lnSpc>
                <a:spcPct val="95700"/>
              </a:lnSpc>
            </a:pPr>
            <a:r>
              <a:rPr dirty="0" sz="1000">
                <a:latin typeface="Arial"/>
                <a:cs typeface="Arial"/>
              </a:rPr>
              <a:t>Western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contexts,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thus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weakening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use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tool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theologizing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local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culture.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His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suggestion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is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send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African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students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exegesis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back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villages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after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receiving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formal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modern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training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order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learn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discuss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theological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mother-tongue.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Arial"/>
              <a:cs typeface="Arial"/>
            </a:endParaRPr>
          </a:p>
          <a:p>
            <a:pPr marL="153670" indent="-141605">
              <a:lnSpc>
                <a:spcPct val="100000"/>
              </a:lnSpc>
              <a:buAutoNum type="arabicPeriod" startAt="4"/>
              <a:tabLst>
                <a:tab pos="154305" algn="l"/>
              </a:tabLst>
            </a:pPr>
            <a:r>
              <a:rPr dirty="0" sz="1000" b="1">
                <a:latin typeface="Arial"/>
                <a:cs typeface="Arial"/>
              </a:rPr>
              <a:t>Doing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Bible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translation</a:t>
            </a:r>
            <a:r>
              <a:rPr dirty="0" sz="1000" spc="-3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is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doing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theology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AutoNum type="arabicPeriod" startAt="4"/>
            </a:pPr>
            <a:endParaRPr sz="950">
              <a:latin typeface="Arial"/>
              <a:cs typeface="Arial"/>
            </a:endParaRPr>
          </a:p>
          <a:p>
            <a:pPr algn="just" marL="12700" marR="5715" indent="457200">
              <a:lnSpc>
                <a:spcPct val="95800"/>
              </a:lnSpc>
            </a:pPr>
            <a:r>
              <a:rPr dirty="0" sz="1000">
                <a:latin typeface="Arial"/>
                <a:cs typeface="Arial"/>
              </a:rPr>
              <a:t>Much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theological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reflection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taking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place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around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world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these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days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indicates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desire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for </a:t>
            </a:r>
            <a:r>
              <a:rPr dirty="0" sz="1000">
                <a:latin typeface="Arial"/>
                <a:cs typeface="Arial"/>
              </a:rPr>
              <a:t>theology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return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what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was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supposed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all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along–practical.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relation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this,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some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theologians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also</a:t>
            </a:r>
            <a:r>
              <a:rPr dirty="0" sz="1000" spc="2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discussing</a:t>
            </a:r>
            <a:r>
              <a:rPr dirty="0" sz="1000" spc="20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what</a:t>
            </a:r>
            <a:r>
              <a:rPr dirty="0" sz="1000" spc="2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purpose</a:t>
            </a:r>
            <a:r>
              <a:rPr dirty="0" sz="1000" spc="20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2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Bible</a:t>
            </a:r>
            <a:r>
              <a:rPr dirty="0" sz="1000" spc="2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2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2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supposed</a:t>
            </a:r>
            <a:r>
              <a:rPr dirty="0" sz="1000" spc="2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2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be:</a:t>
            </a:r>
            <a:r>
              <a:rPr dirty="0" sz="1000" spc="2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“The</a:t>
            </a:r>
            <a:r>
              <a:rPr dirty="0" sz="1000" spc="20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purpose</a:t>
            </a:r>
            <a:r>
              <a:rPr dirty="0" sz="1000" spc="2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2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Bible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enact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way,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truth,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life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new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settings,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make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Christ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live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within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new </a:t>
            </a:r>
            <a:r>
              <a:rPr dirty="0" sz="1000">
                <a:latin typeface="Arial"/>
                <a:cs typeface="Arial"/>
              </a:rPr>
              <a:t>contexts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(Vanhoozer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2005,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131).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Vanhoozer’s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definition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presupposes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process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more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than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just </a:t>
            </a:r>
            <a:r>
              <a:rPr dirty="0" sz="1000">
                <a:latin typeface="Arial"/>
                <a:cs typeface="Arial"/>
              </a:rPr>
              <a:t>transferring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information</a:t>
            </a:r>
            <a:r>
              <a:rPr dirty="0" sz="1000" spc="2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20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one</a:t>
            </a:r>
            <a:r>
              <a:rPr dirty="0" sz="1000" spc="2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</a:t>
            </a:r>
            <a:r>
              <a:rPr dirty="0" sz="1000" spc="2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20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another,</a:t>
            </a:r>
            <a:r>
              <a:rPr dirty="0" sz="1000" spc="2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2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20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has</a:t>
            </a:r>
            <a:r>
              <a:rPr dirty="0" sz="1000" spc="2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been</a:t>
            </a:r>
            <a:r>
              <a:rPr dirty="0" sz="1000" spc="2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perceived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2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be.</a:t>
            </a:r>
            <a:r>
              <a:rPr dirty="0" sz="1000" spc="21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He </a:t>
            </a:r>
            <a:r>
              <a:rPr dirty="0" sz="1000">
                <a:latin typeface="Arial"/>
                <a:cs typeface="Arial"/>
              </a:rPr>
              <a:t>asserts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draws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model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“where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emphasis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preserving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propositional </a:t>
            </a:r>
            <a:r>
              <a:rPr dirty="0" sz="1000">
                <a:latin typeface="Arial"/>
                <a:cs typeface="Arial"/>
              </a:rPr>
              <a:t>content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across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different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languages,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cultures,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conceptual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schemes”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(2005,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73).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He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also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argues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that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simply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transferring information.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transferring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 variety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communicative acts.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Further </a:t>
            </a:r>
            <a:r>
              <a:rPr dirty="0" sz="1000">
                <a:latin typeface="Arial"/>
                <a:cs typeface="Arial"/>
              </a:rPr>
              <a:t>more,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“Christians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translate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gospel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into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languages,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thought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forms,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practices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other </a:t>
            </a:r>
            <a:r>
              <a:rPr dirty="0" sz="1000">
                <a:latin typeface="Arial"/>
                <a:cs typeface="Arial"/>
              </a:rPr>
              <a:t>cultures”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(2005,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131).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ability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cross-</a:t>
            </a:r>
            <a:r>
              <a:rPr dirty="0" sz="1000">
                <a:latin typeface="Arial"/>
                <a:cs typeface="Arial"/>
              </a:rPr>
              <a:t>cultural</a:t>
            </a:r>
            <a:r>
              <a:rPr dirty="0" sz="1000" spc="2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accomplish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all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25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probably </a:t>
            </a:r>
            <a:r>
              <a:rPr dirty="0" sz="1000">
                <a:latin typeface="Arial"/>
                <a:cs typeface="Arial"/>
              </a:rPr>
              <a:t>moderate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best.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is,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theological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impact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doing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2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cultural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outsider,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a </a:t>
            </a:r>
            <a:r>
              <a:rPr dirty="0" sz="1000" spc="-10">
                <a:latin typeface="Arial"/>
                <a:cs typeface="Arial"/>
              </a:rPr>
              <a:t>Western-</a:t>
            </a:r>
            <a:r>
              <a:rPr dirty="0" sz="1000">
                <a:latin typeface="Arial"/>
                <a:cs typeface="Arial"/>
              </a:rPr>
              <a:t>trained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most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likely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made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modest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theological impact 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 local </a:t>
            </a:r>
            <a:r>
              <a:rPr dirty="0" sz="1000" spc="-10">
                <a:latin typeface="Arial"/>
                <a:cs typeface="Arial"/>
              </a:rPr>
              <a:t>situation.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result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fewer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end-</a:t>
            </a:r>
            <a:r>
              <a:rPr dirty="0" sz="1000">
                <a:latin typeface="Arial"/>
                <a:cs typeface="Arial"/>
              </a:rPr>
              <a:t>users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know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connect</a:t>
            </a:r>
            <a:r>
              <a:rPr dirty="0" sz="1000" spc="20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message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Bible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2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own</a:t>
            </a:r>
            <a:r>
              <a:rPr dirty="0" sz="1000" spc="2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unique </a:t>
            </a:r>
            <a:r>
              <a:rPr dirty="0" sz="1000">
                <a:latin typeface="Arial"/>
                <a:cs typeface="Arial"/>
              </a:rPr>
              <a:t>situations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10">
                <a:latin typeface="Arial"/>
                <a:cs typeface="Arial"/>
              </a:rPr>
              <a:t> challenges.</a:t>
            </a:r>
            <a:endParaRPr sz="1000">
              <a:latin typeface="Arial"/>
              <a:cs typeface="Arial"/>
            </a:endParaRPr>
          </a:p>
          <a:p>
            <a:pPr algn="just" marL="12700" marR="5715" indent="457200">
              <a:lnSpc>
                <a:spcPct val="95700"/>
              </a:lnSpc>
            </a:pPr>
            <a:r>
              <a:rPr dirty="0" sz="1000">
                <a:latin typeface="Arial"/>
                <a:cs typeface="Arial"/>
              </a:rPr>
              <a:t>If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some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cross-</a:t>
            </a:r>
            <a:r>
              <a:rPr dirty="0" sz="1000">
                <a:latin typeface="Arial"/>
                <a:cs typeface="Arial"/>
              </a:rPr>
              <a:t>cultural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studied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preparation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translation,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was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probably </a:t>
            </a:r>
            <a:r>
              <a:rPr dirty="0" sz="1000">
                <a:latin typeface="Arial"/>
                <a:cs typeface="Arial"/>
              </a:rPr>
              <a:t>Biblical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Systematic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theology.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had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more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do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building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theoretical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knowledge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than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providing </a:t>
            </a:r>
            <a:r>
              <a:rPr dirty="0" sz="1000">
                <a:latin typeface="Arial"/>
                <a:cs typeface="Arial"/>
              </a:rPr>
              <a:t>practical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answers.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My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purpose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debate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debunk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Biblical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Systematic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theology,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regardless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of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framework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used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discuss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it.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My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primary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concern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do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indeed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need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receive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some </a:t>
            </a:r>
            <a:r>
              <a:rPr dirty="0" sz="1000">
                <a:latin typeface="Arial"/>
                <a:cs typeface="Arial"/>
              </a:rPr>
              <a:t>training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theology,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but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what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sort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theological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training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would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benefit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them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most?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Arial"/>
              <a:cs typeface="Arial"/>
            </a:endParaRPr>
          </a:p>
          <a:p>
            <a:pPr marL="153670" indent="-141605">
              <a:lnSpc>
                <a:spcPct val="100000"/>
              </a:lnSpc>
              <a:buAutoNum type="arabicPeriod" startAt="5"/>
              <a:tabLst>
                <a:tab pos="154305" algn="l"/>
              </a:tabLst>
            </a:pPr>
            <a:r>
              <a:rPr dirty="0" sz="1000" b="1">
                <a:latin typeface="Arial"/>
                <a:cs typeface="Arial"/>
              </a:rPr>
              <a:t>Theology</a:t>
            </a:r>
            <a:r>
              <a:rPr dirty="0" sz="1000" spc="-4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that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is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practical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and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contextual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Arial"/>
              <a:cs typeface="Arial"/>
            </a:endParaRPr>
          </a:p>
          <a:p>
            <a:pPr algn="just" marL="12700" marR="5715" indent="457200">
              <a:lnSpc>
                <a:spcPct val="95800"/>
              </a:lnSpc>
            </a:pPr>
            <a:r>
              <a:rPr dirty="0" sz="1000">
                <a:latin typeface="Arial"/>
                <a:cs typeface="Arial"/>
              </a:rPr>
              <a:t>During</a:t>
            </a:r>
            <a:r>
              <a:rPr dirty="0" sz="1000" spc="3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3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modern</a:t>
            </a:r>
            <a:r>
              <a:rPr dirty="0" sz="1000" spc="3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Western</a:t>
            </a:r>
            <a:r>
              <a:rPr dirty="0" sz="1000" spc="3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missions</a:t>
            </a:r>
            <a:r>
              <a:rPr dirty="0" sz="1000" spc="3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period,</a:t>
            </a:r>
            <a:r>
              <a:rPr dirty="0" sz="1000" spc="3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3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purpose</a:t>
            </a:r>
            <a:r>
              <a:rPr dirty="0" sz="1000" spc="3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3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Bible</a:t>
            </a:r>
            <a:r>
              <a:rPr dirty="0" sz="1000" spc="3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3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was</a:t>
            </a:r>
            <a:r>
              <a:rPr dirty="0" sz="1000" spc="3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indeed </a:t>
            </a:r>
            <a:r>
              <a:rPr dirty="0" sz="1000">
                <a:latin typeface="Arial"/>
                <a:cs typeface="Arial"/>
              </a:rPr>
              <a:t>primarily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spread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Gospel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all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over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world;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establish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churches;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make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disciples;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baptize </a:t>
            </a:r>
            <a:r>
              <a:rPr dirty="0" sz="1000">
                <a:latin typeface="Arial"/>
                <a:cs typeface="Arial"/>
              </a:rPr>
              <a:t>people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into God’s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Kingdom. Eventually, local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church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leaders were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sent to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seminaries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 learn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Biblical </a:t>
            </a:r>
            <a:r>
              <a:rPr dirty="0" sz="1000" spc="-25">
                <a:latin typeface="Arial"/>
                <a:cs typeface="Arial"/>
              </a:rPr>
              <a:t>and </a:t>
            </a:r>
            <a:r>
              <a:rPr dirty="0" sz="1000">
                <a:latin typeface="Arial"/>
                <a:cs typeface="Arial"/>
              </a:rPr>
              <a:t>Systematic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could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pastor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effectively.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However,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primary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weakness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Biblical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and </a:t>
            </a:r>
            <a:r>
              <a:rPr dirty="0" sz="1000">
                <a:latin typeface="Arial"/>
                <a:cs typeface="Arial"/>
              </a:rPr>
              <a:t>Systematic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does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address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“excluded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middle.”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is,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need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attend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to </a:t>
            </a:r>
            <a:r>
              <a:rPr dirty="0" sz="1000">
                <a:latin typeface="Arial"/>
                <a:cs typeface="Arial"/>
              </a:rPr>
              <a:t>healing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spiritual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warfare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(Hiebert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1982).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concern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has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provided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stimulus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developing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local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practical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theologies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“pastorally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missiologically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relevant”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(Yung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1997,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9).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Pastors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need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a </a:t>
            </a:r>
            <a:r>
              <a:rPr dirty="0" sz="1000">
                <a:latin typeface="Arial"/>
                <a:cs typeface="Arial"/>
              </a:rPr>
              <a:t>theology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practical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just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theoretical.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involves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learning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draw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theological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insights </a:t>
            </a:r>
            <a:r>
              <a:rPr dirty="0" sz="1000">
                <a:latin typeface="Arial"/>
                <a:cs typeface="Arial"/>
              </a:rPr>
              <a:t>which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would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allow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them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theologize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local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(Whiteman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2006,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59).</a:t>
            </a:r>
            <a:endParaRPr sz="1000">
              <a:latin typeface="Arial"/>
              <a:cs typeface="Arial"/>
            </a:endParaRPr>
          </a:p>
          <a:p>
            <a:pPr algn="just" marL="12700" marR="5080" indent="457200">
              <a:lnSpc>
                <a:spcPct val="95700"/>
              </a:lnSpc>
              <a:spcBef>
                <a:spcPts val="5"/>
              </a:spcBef>
            </a:pPr>
            <a:r>
              <a:rPr dirty="0" sz="1000">
                <a:latin typeface="Arial"/>
                <a:cs typeface="Arial"/>
              </a:rPr>
              <a:t>It appears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view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contextual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quickly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gaining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momentum,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seems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provide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foundation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ushering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next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stage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mission.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stage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task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better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connect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people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daily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struggles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Gospel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Jesus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Christ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practical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ways;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providing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answers,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raising </a:t>
            </a:r>
            <a:r>
              <a:rPr dirty="0" sz="1000">
                <a:latin typeface="Arial"/>
                <a:cs typeface="Arial"/>
              </a:rPr>
              <a:t>hope,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making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sense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times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situations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people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find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themselves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in.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Within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stage,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Bible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plays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small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role.</a:t>
            </a:r>
            <a:endParaRPr sz="1000">
              <a:latin typeface="Arial"/>
              <a:cs typeface="Arial"/>
            </a:endParaRPr>
          </a:p>
          <a:p>
            <a:pPr algn="just" marL="12700" marR="5080" indent="457200">
              <a:lnSpc>
                <a:spcPct val="95800"/>
              </a:lnSpc>
            </a:pPr>
            <a:r>
              <a:rPr dirty="0" sz="1000">
                <a:latin typeface="Arial"/>
                <a:cs typeface="Arial"/>
              </a:rPr>
              <a:t>Contextual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nothing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new.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Addressing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Thai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Buddhist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context,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Kosuke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Koyama’s </a:t>
            </a:r>
            <a:r>
              <a:rPr dirty="0" sz="1000" i="1">
                <a:latin typeface="Arial"/>
                <a:cs typeface="Arial"/>
              </a:rPr>
              <a:t>Water</a:t>
            </a:r>
            <a:r>
              <a:rPr dirty="0" sz="1000" spc="1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Buffalo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Theology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widely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known,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Minjung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(theology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masses),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within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Korean</a:t>
            </a:r>
            <a:r>
              <a:rPr dirty="0" sz="1000" spc="2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context.</a:t>
            </a:r>
            <a:r>
              <a:rPr dirty="0" sz="1000" spc="3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Latin</a:t>
            </a:r>
            <a:r>
              <a:rPr dirty="0" sz="1000" spc="3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American</a:t>
            </a:r>
            <a:r>
              <a:rPr dirty="0" sz="1000" spc="3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Liberation</a:t>
            </a:r>
            <a:r>
              <a:rPr dirty="0" sz="1000" spc="3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</a:t>
            </a:r>
            <a:r>
              <a:rPr dirty="0" sz="1000" spc="3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3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also</a:t>
            </a:r>
            <a:r>
              <a:rPr dirty="0" sz="1000" spc="2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well</a:t>
            </a:r>
            <a:r>
              <a:rPr dirty="0" sz="1000" spc="3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known.</a:t>
            </a:r>
            <a:r>
              <a:rPr dirty="0" sz="1000" spc="3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These</a:t>
            </a:r>
            <a:r>
              <a:rPr dirty="0" sz="1000" spc="3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forms</a:t>
            </a:r>
            <a:r>
              <a:rPr dirty="0" sz="1000" spc="3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30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theology </a:t>
            </a:r>
            <a:r>
              <a:rPr dirty="0" sz="1000">
                <a:latin typeface="Arial"/>
                <a:cs typeface="Arial"/>
              </a:rPr>
              <a:t>developed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during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1970’s.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However,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based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growing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volume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literature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subject,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is </a:t>
            </a:r>
            <a:r>
              <a:rPr dirty="0" sz="1000">
                <a:latin typeface="Arial"/>
                <a:cs typeface="Arial"/>
              </a:rPr>
              <a:t>apparent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postmodern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rejection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Enlightenment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rationalism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its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influence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gaining </a:t>
            </a:r>
            <a:r>
              <a:rPr dirty="0" sz="1000">
                <a:latin typeface="Arial"/>
                <a:cs typeface="Arial"/>
              </a:rPr>
              <a:t>strong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momentum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all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over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world.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Hwa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Yung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states,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“It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fad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catch-</a:t>
            </a:r>
            <a:r>
              <a:rPr dirty="0" sz="1000">
                <a:latin typeface="Arial"/>
                <a:cs typeface="Arial"/>
              </a:rPr>
              <a:t>word,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but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a </a:t>
            </a:r>
            <a:r>
              <a:rPr dirty="0" sz="1000">
                <a:latin typeface="Arial"/>
                <a:cs typeface="Arial"/>
              </a:rPr>
              <a:t>theological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necessity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demanded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by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incarnational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nature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Word.”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Furthermore,</a:t>
            </a:r>
            <a:r>
              <a:rPr dirty="0" sz="1000" spc="1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“The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task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of </a:t>
            </a:r>
            <a:r>
              <a:rPr dirty="0" sz="1000">
                <a:latin typeface="Arial"/>
                <a:cs typeface="Arial"/>
              </a:rPr>
              <a:t>contextualization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relevance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Christ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revolutionary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social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changes,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widespread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poverty,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ethnic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and </a:t>
            </a:r>
            <a:r>
              <a:rPr dirty="0" sz="1000">
                <a:latin typeface="Arial"/>
                <a:cs typeface="Arial"/>
              </a:rPr>
              <a:t>economic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minorities,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positive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negative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aspects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culture,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plurality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religions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ecclesiastical </a:t>
            </a:r>
            <a:r>
              <a:rPr dirty="0" sz="1000">
                <a:latin typeface="Arial"/>
                <a:cs typeface="Arial"/>
              </a:rPr>
              <a:t>divisions”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(Yung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1997,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13).</a:t>
            </a:r>
            <a:endParaRPr sz="1000">
              <a:latin typeface="Arial"/>
              <a:cs typeface="Arial"/>
            </a:endParaRPr>
          </a:p>
          <a:p>
            <a:pPr algn="just" marL="12700" marR="5080" indent="457200">
              <a:lnSpc>
                <a:spcPts val="1150"/>
              </a:lnSpc>
              <a:spcBef>
                <a:spcPts val="25"/>
              </a:spcBef>
            </a:pPr>
            <a:r>
              <a:rPr dirty="0" sz="1000">
                <a:latin typeface="Arial"/>
                <a:cs typeface="Arial"/>
              </a:rPr>
              <a:t>Philip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Jenkins (2006b)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demonstrates that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Bible translation is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 longer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seen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primarily as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 tool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for </a:t>
            </a:r>
            <a:r>
              <a:rPr dirty="0" sz="1000">
                <a:latin typeface="Arial"/>
                <a:cs typeface="Arial"/>
              </a:rPr>
              <a:t>spreading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Christianity,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was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under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period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modern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Western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missions.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Rather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increasingly </a:t>
            </a:r>
            <a:r>
              <a:rPr dirty="0" sz="1000">
                <a:latin typeface="Arial"/>
                <a:cs typeface="Arial"/>
              </a:rPr>
              <a:t>also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viewed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by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local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pastors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Africa,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Asia,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Latin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American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need-</a:t>
            </a:r>
            <a:r>
              <a:rPr dirty="0" sz="1000">
                <a:latin typeface="Arial"/>
                <a:cs typeface="Arial"/>
              </a:rPr>
              <a:t>driven,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urgent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task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simply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54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901700" y="435355"/>
            <a:ext cx="5970905" cy="83750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latin typeface="Arial"/>
                <a:cs typeface="Arial"/>
              </a:rPr>
              <a:t>Gravelle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-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Theological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Training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and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Mother-tongue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Translators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Arial"/>
              <a:cs typeface="Arial"/>
            </a:endParaRPr>
          </a:p>
          <a:p>
            <a:pPr algn="just" marL="12700" marR="6985">
              <a:lnSpc>
                <a:spcPct val="95700"/>
              </a:lnSpc>
            </a:pPr>
            <a:r>
              <a:rPr dirty="0" sz="1000">
                <a:latin typeface="Arial"/>
                <a:cs typeface="Arial"/>
              </a:rPr>
              <a:t>because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live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serve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where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people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have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suffered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tremendously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under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horrendous </a:t>
            </a:r>
            <a:r>
              <a:rPr dirty="0" sz="1000">
                <a:latin typeface="Arial"/>
                <a:cs typeface="Arial"/>
              </a:rPr>
              <a:t>civil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religious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wars,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disintegration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social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structures,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rampant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spread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diseases,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long-lasting famine.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Arial"/>
              <a:cs typeface="Arial"/>
            </a:endParaRPr>
          </a:p>
          <a:p>
            <a:pPr marL="153670" indent="-141605">
              <a:lnSpc>
                <a:spcPct val="100000"/>
              </a:lnSpc>
              <a:buAutoNum type="arabicPeriod" startAt="6"/>
              <a:tabLst>
                <a:tab pos="154305" algn="l"/>
              </a:tabLst>
            </a:pPr>
            <a:r>
              <a:rPr dirty="0" sz="1000" b="1">
                <a:latin typeface="Arial"/>
                <a:cs typeface="Arial"/>
              </a:rPr>
              <a:t>What</a:t>
            </a:r>
            <a:r>
              <a:rPr dirty="0" sz="1000" spc="-3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might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practical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theology</a:t>
            </a:r>
            <a:r>
              <a:rPr dirty="0" sz="1000" spc="-4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training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for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translators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include?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AutoNum type="arabicPeriod" startAt="6"/>
            </a:pPr>
            <a:endParaRPr sz="950">
              <a:latin typeface="Arial"/>
              <a:cs typeface="Arial"/>
            </a:endParaRPr>
          </a:p>
          <a:p>
            <a:pPr algn="just" marL="12700" marR="5715" indent="457200">
              <a:lnSpc>
                <a:spcPct val="95800"/>
              </a:lnSpc>
            </a:pPr>
            <a:r>
              <a:rPr dirty="0" sz="1000">
                <a:latin typeface="Arial"/>
                <a:cs typeface="Arial"/>
              </a:rPr>
              <a:t>Paul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Hiebert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(2006,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300)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refers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missionaries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outsider/insiders</a:t>
            </a:r>
            <a:r>
              <a:rPr dirty="0" sz="1000">
                <a:latin typeface="Arial"/>
                <a:cs typeface="Arial"/>
              </a:rPr>
              <a:t>.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Although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have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lived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with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people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have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gained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insider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view, they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never fully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become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 people. This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is </a:t>
            </a:r>
            <a:r>
              <a:rPr dirty="0" sz="1000">
                <a:latin typeface="Arial"/>
                <a:cs typeface="Arial"/>
              </a:rPr>
              <a:t>also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true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cross-</a:t>
            </a:r>
            <a:r>
              <a:rPr dirty="0" sz="1000">
                <a:latin typeface="Arial"/>
                <a:cs typeface="Arial"/>
              </a:rPr>
              <a:t>cultural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translators.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Even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though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may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capable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exegetes,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have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gained </a:t>
            </a:r>
            <a:r>
              <a:rPr dirty="0" sz="1000">
                <a:latin typeface="Arial"/>
                <a:cs typeface="Arial"/>
              </a:rPr>
              <a:t>many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valuable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linguistic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cultural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insights,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never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fully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develop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cognitive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insights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a </a:t>
            </a:r>
            <a:r>
              <a:rPr dirty="0" sz="1000">
                <a:latin typeface="Arial"/>
                <a:cs typeface="Arial"/>
              </a:rPr>
              <a:t>member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can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have.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Those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insights,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lack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them,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also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have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effect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exegesis. </a:t>
            </a:r>
            <a:r>
              <a:rPr dirty="0" sz="1000">
                <a:latin typeface="Arial"/>
                <a:cs typeface="Arial"/>
              </a:rPr>
              <a:t>Mother-tongue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translators,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being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cultural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insiders,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naturally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have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deeper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understanding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culture, </a:t>
            </a:r>
            <a:r>
              <a:rPr dirty="0" sz="1000">
                <a:latin typeface="Arial"/>
                <a:cs typeface="Arial"/>
              </a:rPr>
              <a:t>therefore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capable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figuring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out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transfer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propositional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truth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Scripture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into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their </a:t>
            </a:r>
            <a:r>
              <a:rPr dirty="0" sz="1000">
                <a:latin typeface="Arial"/>
                <a:cs typeface="Arial"/>
              </a:rPr>
              <a:t>language,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culture,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conceptual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schemes.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But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does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mean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need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instruction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to </a:t>
            </a:r>
            <a:r>
              <a:rPr dirty="0" sz="1000">
                <a:latin typeface="Arial"/>
                <a:cs typeface="Arial"/>
              </a:rPr>
              <a:t>go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about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doing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that.</a:t>
            </a:r>
            <a:endParaRPr sz="1000">
              <a:latin typeface="Arial"/>
              <a:cs typeface="Arial"/>
            </a:endParaRPr>
          </a:p>
          <a:p>
            <a:pPr algn="just" marL="12700" marR="5080" indent="457200">
              <a:lnSpc>
                <a:spcPct val="95800"/>
              </a:lnSpc>
            </a:pPr>
            <a:r>
              <a:rPr dirty="0" sz="1000">
                <a:latin typeface="Arial"/>
                <a:cs typeface="Arial"/>
              </a:rPr>
              <a:t>Mother-tongue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might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spend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years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university,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seminary,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government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jobs.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longer they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removed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cultural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situation,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lose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mono-cultural </a:t>
            </a:r>
            <a:r>
              <a:rPr dirty="0" sz="1000">
                <a:latin typeface="Arial"/>
                <a:cs typeface="Arial"/>
              </a:rPr>
              <a:t>perspective.</a:t>
            </a:r>
            <a:r>
              <a:rPr dirty="0" sz="1000" spc="2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2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2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influenced</a:t>
            </a:r>
            <a:r>
              <a:rPr dirty="0" sz="1000" spc="2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by</a:t>
            </a:r>
            <a:r>
              <a:rPr dirty="0" sz="1000" spc="2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</a:t>
            </a:r>
            <a:r>
              <a:rPr dirty="0" sz="1000" spc="2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2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have</a:t>
            </a:r>
            <a:r>
              <a:rPr dirty="0" sz="1000" spc="2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been</a:t>
            </a:r>
            <a:r>
              <a:rPr dirty="0" sz="1000" spc="2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living</a:t>
            </a:r>
            <a:r>
              <a:rPr dirty="0" sz="1000" spc="2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with,</a:t>
            </a:r>
            <a:r>
              <a:rPr dirty="0" sz="1000" spc="2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</a:t>
            </a:r>
            <a:r>
              <a:rPr dirty="0" sz="1000" spc="2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consequently</a:t>
            </a:r>
            <a:r>
              <a:rPr dirty="0" sz="1000" spc="29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they </a:t>
            </a:r>
            <a:r>
              <a:rPr dirty="0" sz="1000">
                <a:latin typeface="Arial"/>
                <a:cs typeface="Arial"/>
              </a:rPr>
              <a:t>consciously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unconsciously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adopt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some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values,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philosophies,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traditions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host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culture.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result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develop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more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cross-</a:t>
            </a:r>
            <a:r>
              <a:rPr dirty="0" sz="1000">
                <a:latin typeface="Arial"/>
                <a:cs typeface="Arial"/>
              </a:rPr>
              <a:t>cultural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perspective.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where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training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practical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theology </a:t>
            </a:r>
            <a:r>
              <a:rPr dirty="0" sz="1000">
                <a:latin typeface="Arial"/>
                <a:cs typeface="Arial"/>
              </a:rPr>
              <a:t>can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help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these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sorts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recover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understanding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work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will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“make </a:t>
            </a:r>
            <a:r>
              <a:rPr dirty="0" sz="1000">
                <a:latin typeface="Arial"/>
                <a:cs typeface="Arial"/>
              </a:rPr>
              <a:t>Christ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live”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 culture.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other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hand,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have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rarely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traveled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far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from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cultural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linguistic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heartland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would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benefit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learning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other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languages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cultures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grapple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practical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theological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issues.</a:t>
            </a:r>
            <a:endParaRPr sz="1000">
              <a:latin typeface="Arial"/>
              <a:cs typeface="Arial"/>
            </a:endParaRPr>
          </a:p>
          <a:p>
            <a:pPr algn="just" marL="12700" marR="5080" indent="457200">
              <a:lnSpc>
                <a:spcPct val="95800"/>
              </a:lnSpc>
              <a:spcBef>
                <a:spcPts val="5"/>
              </a:spcBef>
            </a:pPr>
            <a:r>
              <a:rPr dirty="0" sz="1000">
                <a:latin typeface="Arial"/>
                <a:cs typeface="Arial"/>
              </a:rPr>
              <a:t>Within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scope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my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own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work,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question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asked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translators,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“How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will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translation </a:t>
            </a:r>
            <a:r>
              <a:rPr dirty="0" sz="1000">
                <a:latin typeface="Arial"/>
                <a:cs typeface="Arial"/>
              </a:rPr>
              <a:t>impact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your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people,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your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culture,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your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situation?”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typical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answer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is,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“The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people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will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know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Christ </a:t>
            </a:r>
            <a:r>
              <a:rPr dirty="0" sz="1000">
                <a:latin typeface="Arial"/>
                <a:cs typeface="Arial"/>
              </a:rPr>
              <a:t>better.”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When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reviewing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project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proposals,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have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seen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even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mother-tongue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translators </a:t>
            </a:r>
            <a:r>
              <a:rPr dirty="0" sz="1000">
                <a:latin typeface="Arial"/>
                <a:cs typeface="Arial"/>
              </a:rPr>
              <a:t>have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difficult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time explaining 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theological reasons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doing Bible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translation. Could it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because, </a:t>
            </a:r>
            <a:r>
              <a:rPr dirty="0" sz="1000" spc="-25">
                <a:latin typeface="Arial"/>
                <a:cs typeface="Arial"/>
              </a:rPr>
              <a:t>as </a:t>
            </a:r>
            <a:r>
              <a:rPr dirty="0" sz="1000">
                <a:latin typeface="Arial"/>
                <a:cs typeface="Arial"/>
              </a:rPr>
              <a:t>part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training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were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taught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think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about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practical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reasons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doing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translation?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idea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help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them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think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about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answer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questions,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such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“How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will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address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deeper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issues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your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people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grapple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with?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will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communicate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God’s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words,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thoughts,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actions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in </a:t>
            </a:r>
            <a:r>
              <a:rPr dirty="0" sz="1000">
                <a:latin typeface="Arial"/>
                <a:cs typeface="Arial"/>
              </a:rPr>
              <a:t>such a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way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enable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them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wrestle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those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things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overcome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them?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will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aid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you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within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10">
                <a:latin typeface="Arial"/>
                <a:cs typeface="Arial"/>
              </a:rPr>
              <a:t> socio-</a:t>
            </a:r>
            <a:r>
              <a:rPr dirty="0" sz="1000">
                <a:latin typeface="Arial"/>
                <a:cs typeface="Arial"/>
              </a:rPr>
              <a:t>political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situation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your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people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live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within?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will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forms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suffering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impact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your</a:t>
            </a:r>
            <a:r>
              <a:rPr dirty="0" sz="1000" spc="-10">
                <a:latin typeface="Arial"/>
                <a:cs typeface="Arial"/>
              </a:rPr>
              <a:t> people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daily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basis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understood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biblical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perspective?”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What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follows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just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brief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overview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some </a:t>
            </a:r>
            <a:r>
              <a:rPr dirty="0" sz="1000">
                <a:latin typeface="Arial"/>
                <a:cs typeface="Arial"/>
              </a:rPr>
              <a:t>topics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which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could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included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workshop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class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practical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translators.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>
              <a:latin typeface="Arial"/>
              <a:cs typeface="Arial"/>
            </a:endParaRPr>
          </a:p>
          <a:p>
            <a:pPr lvl="1" marL="224154" indent="-212090">
              <a:lnSpc>
                <a:spcPct val="100000"/>
              </a:lnSpc>
              <a:buAutoNum type="arabicPeriod"/>
              <a:tabLst>
                <a:tab pos="224790" algn="l"/>
              </a:tabLst>
            </a:pPr>
            <a:r>
              <a:rPr dirty="0" sz="1000" b="1">
                <a:latin typeface="Arial"/>
                <a:cs typeface="Arial"/>
              </a:rPr>
              <a:t>Defining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theology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for</a:t>
            </a:r>
            <a:r>
              <a:rPr dirty="0" sz="1000" spc="-5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translators</a:t>
            </a:r>
            <a:endParaRPr sz="10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Font typeface="Arial"/>
              <a:buAutoNum type="arabicPeriod"/>
            </a:pPr>
            <a:endParaRPr sz="1000">
              <a:latin typeface="Arial"/>
              <a:cs typeface="Arial"/>
            </a:endParaRPr>
          </a:p>
          <a:p>
            <a:pPr algn="just" marL="12700" marR="5080" indent="457200">
              <a:lnSpc>
                <a:spcPct val="95800"/>
              </a:lnSpc>
            </a:pP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mentioned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earlier,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traditional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theological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training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translators,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if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received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any,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usually </a:t>
            </a:r>
            <a:r>
              <a:rPr dirty="0" sz="1000">
                <a:latin typeface="Arial"/>
                <a:cs typeface="Arial"/>
              </a:rPr>
              <a:t>involved</a:t>
            </a:r>
            <a:r>
              <a:rPr dirty="0" sz="1000" spc="20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taking</a:t>
            </a:r>
            <a:r>
              <a:rPr dirty="0" sz="1000" spc="2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2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course</a:t>
            </a:r>
            <a:r>
              <a:rPr dirty="0" sz="1000" spc="2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2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Biblical</a:t>
            </a:r>
            <a:r>
              <a:rPr dirty="0" sz="1000" spc="20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2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Systematic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theology.</a:t>
            </a:r>
            <a:r>
              <a:rPr dirty="0" sz="1000" spc="2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While</a:t>
            </a:r>
            <a:r>
              <a:rPr dirty="0" sz="1000" spc="2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philosophical</a:t>
            </a:r>
            <a:r>
              <a:rPr dirty="0" sz="1000" spc="2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discussions</a:t>
            </a:r>
            <a:r>
              <a:rPr dirty="0" sz="1000" spc="22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on </a:t>
            </a:r>
            <a:r>
              <a:rPr dirty="0" sz="1000">
                <a:latin typeface="Arial"/>
                <a:cs typeface="Arial"/>
              </a:rPr>
              <a:t>ontology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epistemology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may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have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its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usefulness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academy,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has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less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usefulness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village. </a:t>
            </a:r>
            <a:r>
              <a:rPr dirty="0" sz="1000">
                <a:latin typeface="Arial"/>
                <a:cs typeface="Arial"/>
              </a:rPr>
              <a:t>One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Western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colleague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who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works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number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mother-</a:t>
            </a:r>
            <a:r>
              <a:rPr dirty="0" sz="1000">
                <a:latin typeface="Arial"/>
                <a:cs typeface="Arial"/>
              </a:rPr>
              <a:t>tongue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commented,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when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return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seminary,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theological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knowledge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gain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nearly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useless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task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at </a:t>
            </a:r>
            <a:r>
              <a:rPr dirty="0" sz="1000">
                <a:latin typeface="Arial"/>
                <a:cs typeface="Arial"/>
              </a:rPr>
              <a:t>hand.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Moreover,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views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tend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reflect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Western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rationalism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which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treats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metaphysics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as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2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less</a:t>
            </a:r>
            <a:r>
              <a:rPr dirty="0" sz="1000" spc="2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evolved</a:t>
            </a:r>
            <a:r>
              <a:rPr dirty="0" sz="1000" spc="2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form</a:t>
            </a:r>
            <a:r>
              <a:rPr dirty="0" sz="1000" spc="2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2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human</a:t>
            </a:r>
            <a:r>
              <a:rPr dirty="0" sz="1000" spc="2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knowledge.</a:t>
            </a:r>
            <a:r>
              <a:rPr dirty="0" sz="1000" spc="2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Therefore</a:t>
            </a:r>
            <a:r>
              <a:rPr dirty="0" sz="1000" spc="2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2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review</a:t>
            </a:r>
            <a:r>
              <a:rPr dirty="0" sz="1000" spc="2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2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types</a:t>
            </a:r>
            <a:r>
              <a:rPr dirty="0" sz="1000" spc="2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2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</a:t>
            </a:r>
            <a:r>
              <a:rPr dirty="0" sz="1000" spc="2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29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their </a:t>
            </a:r>
            <a:r>
              <a:rPr dirty="0" sz="1000">
                <a:latin typeface="Arial"/>
                <a:cs typeface="Arial"/>
              </a:rPr>
              <a:t>usefulness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task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Bible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good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starting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point.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Tiénou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Hiebert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(2005)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provide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a </a:t>
            </a:r>
            <a:r>
              <a:rPr dirty="0" sz="1000">
                <a:latin typeface="Arial"/>
                <a:cs typeface="Arial"/>
              </a:rPr>
              <a:t>helpful</a:t>
            </a:r>
            <a:r>
              <a:rPr dirty="0" sz="1000" spc="3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overview</a:t>
            </a:r>
            <a:r>
              <a:rPr dirty="0" sz="1000" spc="3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3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3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differences</a:t>
            </a:r>
            <a:r>
              <a:rPr dirty="0" sz="1000" spc="3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between</a:t>
            </a:r>
            <a:r>
              <a:rPr dirty="0" sz="1000" spc="3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Biblical</a:t>
            </a:r>
            <a:r>
              <a:rPr dirty="0" sz="1000" spc="3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theology,</a:t>
            </a:r>
            <a:r>
              <a:rPr dirty="0" sz="1000" spc="3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Philosophical</a:t>
            </a:r>
            <a:r>
              <a:rPr dirty="0" sz="1000" spc="3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theology,</a:t>
            </a:r>
            <a:r>
              <a:rPr dirty="0" sz="1000" spc="37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Systematic </a:t>
            </a:r>
            <a:r>
              <a:rPr dirty="0" sz="1000">
                <a:latin typeface="Arial"/>
                <a:cs typeface="Arial"/>
              </a:rPr>
              <a:t>theology,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Missional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Theology.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my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view,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practical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missional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very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similar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because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both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seek,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“to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translate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communicate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Gospel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real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people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in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particularity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 their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lives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may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transform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them,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societies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into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what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God </a:t>
            </a:r>
            <a:r>
              <a:rPr dirty="0" sz="1000">
                <a:latin typeface="Arial"/>
                <a:cs typeface="Arial"/>
              </a:rPr>
              <a:t>intends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them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be”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(2005,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6).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both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have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do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practice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over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theory.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Therefore,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this </a:t>
            </a:r>
            <a:r>
              <a:rPr dirty="0" sz="1000">
                <a:latin typeface="Arial"/>
                <a:cs typeface="Arial"/>
              </a:rPr>
              <a:t>present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work,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will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simply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refer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both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practical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theology.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>
              <a:latin typeface="Arial"/>
              <a:cs typeface="Arial"/>
            </a:endParaRPr>
          </a:p>
          <a:p>
            <a:pPr lvl="1" marL="224154" indent="-212090">
              <a:lnSpc>
                <a:spcPct val="100000"/>
              </a:lnSpc>
              <a:buAutoNum type="arabicPeriod" startAt="2"/>
              <a:tabLst>
                <a:tab pos="224790" algn="l"/>
              </a:tabLst>
            </a:pPr>
            <a:r>
              <a:rPr dirty="0" sz="1000" spc="-10" b="1">
                <a:latin typeface="Arial"/>
                <a:cs typeface="Arial"/>
              </a:rPr>
              <a:t>Understanding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what</a:t>
            </a:r>
            <a:r>
              <a:rPr dirty="0" sz="1000" spc="20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contextualization</a:t>
            </a:r>
            <a:r>
              <a:rPr dirty="0" sz="1000" spc="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means</a:t>
            </a:r>
            <a:r>
              <a:rPr dirty="0" sz="1000" spc="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in</a:t>
            </a:r>
            <a:r>
              <a:rPr dirty="0" sz="1000" spc="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Bible</a:t>
            </a:r>
            <a:r>
              <a:rPr dirty="0" sz="1000" spc="20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translation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54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901700" y="435355"/>
            <a:ext cx="5971540" cy="83743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latin typeface="Arial"/>
                <a:cs typeface="Arial"/>
              </a:rPr>
              <a:t>Gravelle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-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Theological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Training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and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Mother-tongue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Translators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Arial"/>
              <a:cs typeface="Arial"/>
            </a:endParaRPr>
          </a:p>
          <a:p>
            <a:pPr algn="just" marL="12700" marR="6350" indent="457200">
              <a:lnSpc>
                <a:spcPct val="95800"/>
              </a:lnSpc>
            </a:pPr>
            <a:r>
              <a:rPr dirty="0" sz="1000">
                <a:latin typeface="Arial"/>
                <a:cs typeface="Arial"/>
              </a:rPr>
              <a:t>Vanhoozer’s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comments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decoding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encoding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meaning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by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missionaries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theologians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can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apply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translators,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well.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traditional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Western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cross-cultural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will </a:t>
            </a:r>
            <a:r>
              <a:rPr dirty="0" sz="1000">
                <a:latin typeface="Arial"/>
                <a:cs typeface="Arial"/>
              </a:rPr>
              <a:t>approach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method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whereby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he/she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decodes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extracts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propositional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meaning,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then </a:t>
            </a:r>
            <a:r>
              <a:rPr dirty="0" sz="1000">
                <a:latin typeface="Arial"/>
                <a:cs typeface="Arial"/>
              </a:rPr>
              <a:t>encodes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meaning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into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local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idiom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culture.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model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presumes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contextualization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happens </a:t>
            </a:r>
            <a:r>
              <a:rPr dirty="0" sz="1000">
                <a:latin typeface="Arial"/>
                <a:cs typeface="Arial"/>
              </a:rPr>
              <a:t>primarily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</a:t>
            </a:r>
            <a:r>
              <a:rPr dirty="0" sz="1000" spc="2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encoding</a:t>
            </a:r>
            <a:r>
              <a:rPr dirty="0" sz="1000" spc="25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stage</a:t>
            </a:r>
            <a:r>
              <a:rPr dirty="0" sz="1000" spc="25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(2006,</a:t>
            </a:r>
            <a:r>
              <a:rPr dirty="0" sz="1000" spc="2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100).</a:t>
            </a:r>
            <a:r>
              <a:rPr dirty="0" sz="1000" spc="25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However,</a:t>
            </a:r>
            <a:r>
              <a:rPr dirty="0" sz="1000" spc="2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“all</a:t>
            </a:r>
            <a:r>
              <a:rPr dirty="0" sz="1000" spc="2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translations</a:t>
            </a:r>
            <a:r>
              <a:rPr dirty="0" sz="1000" spc="2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25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driven</a:t>
            </a:r>
            <a:r>
              <a:rPr dirty="0" sz="1000" spc="25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by</a:t>
            </a:r>
            <a:r>
              <a:rPr dirty="0" sz="1000" spc="25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choices,</a:t>
            </a:r>
            <a:r>
              <a:rPr dirty="0" sz="1000" spc="254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and </a:t>
            </a:r>
            <a:r>
              <a:rPr dirty="0" sz="1000">
                <a:latin typeface="Arial"/>
                <a:cs typeface="Arial"/>
              </a:rPr>
              <a:t>presuppose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interpretation,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assumed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grid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what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most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importantly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preserved”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(Caron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2003,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3). </a:t>
            </a:r>
            <a:r>
              <a:rPr dirty="0" sz="1000">
                <a:latin typeface="Arial"/>
                <a:cs typeface="Arial"/>
              </a:rPr>
              <a:t>Therefore,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weakness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method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still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reflects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cross-</a:t>
            </a:r>
            <a:r>
              <a:rPr dirty="0" sz="1000">
                <a:latin typeface="Arial"/>
                <a:cs typeface="Arial"/>
              </a:rPr>
              <a:t>cultural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translator,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in </a:t>
            </a:r>
            <a:r>
              <a:rPr dirty="0" sz="1000">
                <a:latin typeface="Arial"/>
                <a:cs typeface="Arial"/>
              </a:rPr>
              <a:t>terms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choices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makes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process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encoding.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model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over-looks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deeper </a:t>
            </a:r>
            <a:r>
              <a:rPr dirty="0" sz="1000">
                <a:latin typeface="Arial"/>
                <a:cs typeface="Arial"/>
              </a:rPr>
              <a:t>significance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context.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Yung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makes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same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point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(1997,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11).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Quoting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Schreiter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(1985), </a:t>
            </a:r>
            <a:r>
              <a:rPr dirty="0" sz="1000">
                <a:latin typeface="Arial"/>
                <a:cs typeface="Arial"/>
              </a:rPr>
              <a:t>he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claims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dynamic-</a:t>
            </a:r>
            <a:r>
              <a:rPr dirty="0" sz="1000">
                <a:latin typeface="Arial"/>
                <a:cs typeface="Arial"/>
              </a:rPr>
              <a:t>equivalence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allows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some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immediate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into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local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context, </a:t>
            </a:r>
            <a:r>
              <a:rPr dirty="0" sz="1000">
                <a:latin typeface="Arial"/>
                <a:cs typeface="Arial"/>
              </a:rPr>
              <a:t>but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still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inadequate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two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reasons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given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by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Schreiter: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950">
              <a:latin typeface="Arial"/>
              <a:cs typeface="Arial"/>
            </a:endParaRPr>
          </a:p>
          <a:p>
            <a:pPr marL="617855" indent="-149225">
              <a:lnSpc>
                <a:spcPts val="1175"/>
              </a:lnSpc>
              <a:buAutoNum type="arabicParenR"/>
              <a:tabLst>
                <a:tab pos="618490" algn="l"/>
              </a:tabLst>
            </a:pP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assumes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cultural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patterns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easily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decoded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by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outsiders,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and</a:t>
            </a:r>
            <a:endParaRPr sz="1000">
              <a:latin typeface="Arial"/>
              <a:cs typeface="Arial"/>
            </a:endParaRPr>
          </a:p>
          <a:p>
            <a:pPr marL="617855" indent="-149225">
              <a:lnSpc>
                <a:spcPts val="1175"/>
              </a:lnSpc>
              <a:buAutoNum type="arabicParenR"/>
              <a:tabLst>
                <a:tab pos="618490" algn="l"/>
              </a:tabLst>
            </a:pP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assumes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revelation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can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detached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its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culturally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embedded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state.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Arial"/>
              <a:cs typeface="Arial"/>
            </a:endParaRPr>
          </a:p>
          <a:p>
            <a:pPr algn="just" marL="12700" marR="5080">
              <a:lnSpc>
                <a:spcPct val="95800"/>
              </a:lnSpc>
            </a:pPr>
            <a:r>
              <a:rPr dirty="0" sz="1000">
                <a:latin typeface="Arial"/>
                <a:cs typeface="Arial"/>
              </a:rPr>
              <a:t>So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can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best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only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function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first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stage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development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local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theology.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Therefore,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a </a:t>
            </a:r>
            <a:r>
              <a:rPr dirty="0" sz="1000">
                <a:latin typeface="Arial"/>
                <a:cs typeface="Arial"/>
              </a:rPr>
              <a:t>course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translators,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systematic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approach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would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show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former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only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first </a:t>
            </a:r>
            <a:r>
              <a:rPr dirty="0" sz="1000">
                <a:latin typeface="Arial"/>
                <a:cs typeface="Arial"/>
              </a:rPr>
              <a:t>step</a:t>
            </a:r>
            <a:r>
              <a:rPr dirty="0" sz="1000" spc="1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towards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20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more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contextualized</a:t>
            </a:r>
            <a:r>
              <a:rPr dirty="0" sz="1000" spc="20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translation.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0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second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step</a:t>
            </a:r>
            <a:r>
              <a:rPr dirty="0" sz="1000" spc="20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thinking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about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theological </a:t>
            </a:r>
            <a:r>
              <a:rPr dirty="0" sz="1000">
                <a:latin typeface="Arial"/>
                <a:cs typeface="Arial"/>
              </a:rPr>
              <a:t>concepts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will be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transferred (i.e.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sin,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grace,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rebellion,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etc.), and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then figuring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out how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 </a:t>
            </a:r>
            <a:r>
              <a:rPr dirty="0" sz="1000" spc="-10">
                <a:latin typeface="Arial"/>
                <a:cs typeface="Arial"/>
              </a:rPr>
              <a:t>communicate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decoded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meaning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those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terms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more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culturally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intuitive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way,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by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using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what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available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language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culture.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involves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discussing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form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meaning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understood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translator’s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own </a:t>
            </a:r>
            <a:r>
              <a:rPr dirty="0" sz="1000">
                <a:latin typeface="Arial"/>
                <a:cs typeface="Arial"/>
              </a:rPr>
              <a:t>language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rather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then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only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way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understood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source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text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oriented </a:t>
            </a:r>
            <a:r>
              <a:rPr dirty="0" sz="1000">
                <a:latin typeface="Arial"/>
                <a:cs typeface="Arial"/>
              </a:rPr>
              <a:t>towards,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</a:t>
            </a:r>
            <a:r>
              <a:rPr dirty="0" sz="1000" spc="1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ancient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Hebrew</a:t>
            </a:r>
            <a:r>
              <a:rPr dirty="0" sz="1000" spc="1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Greek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culture,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modern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Western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culture:</a:t>
            </a:r>
            <a:r>
              <a:rPr dirty="0" sz="1000" spc="1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“The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best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translations </a:t>
            </a:r>
            <a:r>
              <a:rPr dirty="0" sz="1000">
                <a:latin typeface="Arial"/>
                <a:cs typeface="Arial"/>
              </a:rPr>
              <a:t>achieve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more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than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wooden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repetition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original’s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conceptual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content;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best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translations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achieve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communicative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consistency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preserves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sometimes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even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develops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our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understanding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original”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(Vanhoozer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2006,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132).</a:t>
            </a:r>
            <a:endParaRPr sz="1000">
              <a:latin typeface="Arial"/>
              <a:cs typeface="Arial"/>
            </a:endParaRPr>
          </a:p>
          <a:p>
            <a:pPr algn="just" marL="12700" marR="5080" indent="457200">
              <a:lnSpc>
                <a:spcPct val="95800"/>
              </a:lnSpc>
              <a:spcBef>
                <a:spcPts val="5"/>
              </a:spcBef>
            </a:pP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3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notion</a:t>
            </a:r>
            <a:r>
              <a:rPr dirty="0" sz="1000" spc="3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3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contextualization</a:t>
            </a:r>
            <a:r>
              <a:rPr dirty="0" sz="1000" spc="3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differs</a:t>
            </a:r>
            <a:r>
              <a:rPr dirty="0" sz="1000" spc="3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somewhat</a:t>
            </a:r>
            <a:r>
              <a:rPr dirty="0" sz="1000" spc="3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3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3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</a:t>
            </a:r>
            <a:r>
              <a:rPr dirty="0" sz="1000" spc="3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less</a:t>
            </a:r>
            <a:r>
              <a:rPr dirty="0" sz="1000" spc="3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important</a:t>
            </a:r>
            <a:r>
              <a:rPr dirty="0" sz="1000" spc="3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concern</a:t>
            </a:r>
            <a:r>
              <a:rPr dirty="0" sz="1000" spc="38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of </a:t>
            </a:r>
            <a:r>
              <a:rPr dirty="0" sz="1000">
                <a:latin typeface="Arial"/>
                <a:cs typeface="Arial"/>
              </a:rPr>
              <a:t>communicating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Bible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translation.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When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meaning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transferred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one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into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another,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people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receiving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will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form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range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assumptions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during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transfer.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Harriet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Hill’s </a:t>
            </a:r>
            <a:r>
              <a:rPr dirty="0" sz="1000">
                <a:latin typeface="Arial"/>
                <a:cs typeface="Arial"/>
              </a:rPr>
              <a:t>discussion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communicating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deals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types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assumptions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receiving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will</a:t>
            </a:r>
            <a:r>
              <a:rPr dirty="0" sz="1000" spc="-10">
                <a:latin typeface="Arial"/>
                <a:cs typeface="Arial"/>
              </a:rPr>
              <a:t> make: </a:t>
            </a:r>
            <a:r>
              <a:rPr dirty="0" sz="1000">
                <a:latin typeface="Arial"/>
                <a:cs typeface="Arial"/>
              </a:rPr>
              <a:t>“Translators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need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identify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mismatches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between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first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secondary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receptors’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contexts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and </a:t>
            </a:r>
            <a:r>
              <a:rPr dirty="0" sz="1000">
                <a:latin typeface="Arial"/>
                <a:cs typeface="Arial"/>
              </a:rPr>
              <a:t>provide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specific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intended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contextual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assumptions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secondary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receptors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lack”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(2005,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3).</a:t>
            </a:r>
            <a:r>
              <a:rPr dirty="0" sz="1000" spc="25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This </a:t>
            </a:r>
            <a:r>
              <a:rPr dirty="0" sz="1000">
                <a:latin typeface="Arial"/>
                <a:cs typeface="Arial"/>
              </a:rPr>
              <a:t>prevents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intended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meaning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being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misinterpreted.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has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do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supplying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information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is </a:t>
            </a:r>
            <a:r>
              <a:rPr dirty="0" sz="1000">
                <a:latin typeface="Arial"/>
                <a:cs typeface="Arial"/>
              </a:rPr>
              <a:t>relevant</a:t>
            </a:r>
            <a:r>
              <a:rPr dirty="0" sz="1000" spc="2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correct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interpretation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passage.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But,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she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cautions,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all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additional </a:t>
            </a:r>
            <a:r>
              <a:rPr dirty="0" sz="1000">
                <a:latin typeface="Arial"/>
                <a:cs typeface="Arial"/>
              </a:rPr>
              <a:t>information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relevant.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However,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current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work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discuss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could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learn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beliefs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situations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own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can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aid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communicating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propositional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truths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more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effectively,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as </a:t>
            </a:r>
            <a:r>
              <a:rPr dirty="0" sz="1000">
                <a:latin typeface="Arial"/>
                <a:cs typeface="Arial"/>
              </a:rPr>
              <a:t>Schreiter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suggested.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former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notion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aids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correct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interpretation,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latter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aids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a </a:t>
            </a:r>
            <a:r>
              <a:rPr dirty="0" sz="1000">
                <a:latin typeface="Arial"/>
                <a:cs typeface="Arial"/>
              </a:rPr>
              <a:t>deeper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understanding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theological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being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communicated.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000" b="1">
                <a:latin typeface="Arial"/>
                <a:cs typeface="Arial"/>
              </a:rPr>
              <a:t>6.3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Understanding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their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own</a:t>
            </a:r>
            <a:r>
              <a:rPr dirty="0" sz="1000" spc="-3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social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context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Arial"/>
              <a:cs typeface="Arial"/>
            </a:endParaRPr>
          </a:p>
          <a:p>
            <a:pPr algn="just" marL="12700" marR="5080" indent="457200">
              <a:lnSpc>
                <a:spcPct val="95800"/>
              </a:lnSpc>
            </a:pPr>
            <a:r>
              <a:rPr dirty="0" sz="1000">
                <a:latin typeface="Arial"/>
                <a:cs typeface="Arial"/>
              </a:rPr>
              <a:t>I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mentioned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6.0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about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sorts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questions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should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ponder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before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launching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a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2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project.</a:t>
            </a:r>
            <a:r>
              <a:rPr dirty="0" sz="1000" spc="2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questions</a:t>
            </a:r>
            <a:r>
              <a:rPr dirty="0" sz="1000" spc="2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2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meant</a:t>
            </a:r>
            <a:r>
              <a:rPr dirty="0" sz="1000" spc="2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help</a:t>
            </a:r>
            <a:r>
              <a:rPr dirty="0" sz="1000" spc="2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him</a:t>
            </a:r>
            <a:r>
              <a:rPr dirty="0" sz="1000" spc="2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her</a:t>
            </a:r>
            <a:r>
              <a:rPr dirty="0" sz="1000" spc="2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think</a:t>
            </a:r>
            <a:r>
              <a:rPr dirty="0" sz="1000" spc="2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about</a:t>
            </a:r>
            <a:r>
              <a:rPr dirty="0" sz="1000" spc="2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2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21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will </a:t>
            </a:r>
            <a:r>
              <a:rPr dirty="0" sz="1000">
                <a:latin typeface="Arial"/>
                <a:cs typeface="Arial"/>
              </a:rPr>
              <a:t>empower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local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pastors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theologize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within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social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cultural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situation.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longer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are </a:t>
            </a:r>
            <a:r>
              <a:rPr dirty="0" sz="1000">
                <a:latin typeface="Arial"/>
                <a:cs typeface="Arial"/>
              </a:rPr>
              <a:t>away</a:t>
            </a:r>
            <a:r>
              <a:rPr dirty="0" sz="1000" spc="3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3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3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</a:t>
            </a:r>
            <a:r>
              <a:rPr dirty="0" sz="1000" spc="3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3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cultural</a:t>
            </a:r>
            <a:r>
              <a:rPr dirty="0" sz="1000" spc="3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heartland,</a:t>
            </a:r>
            <a:r>
              <a:rPr dirty="0" sz="1000" spc="3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3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more</a:t>
            </a:r>
            <a:r>
              <a:rPr dirty="0" sz="1000" spc="3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3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3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removed</a:t>
            </a:r>
            <a:r>
              <a:rPr dirty="0" sz="1000" spc="3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3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35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cultural </a:t>
            </a:r>
            <a:r>
              <a:rPr dirty="0" sz="1000">
                <a:latin typeface="Arial"/>
                <a:cs typeface="Arial"/>
              </a:rPr>
              <a:t>perspective.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result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might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begin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forget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deeper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things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people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struggle </a:t>
            </a:r>
            <a:r>
              <a:rPr dirty="0" sz="1000">
                <a:latin typeface="Arial"/>
                <a:cs typeface="Arial"/>
              </a:rPr>
              <a:t>with.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Therefore,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refresher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course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social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situation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most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people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situated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may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be </a:t>
            </a:r>
            <a:r>
              <a:rPr dirty="0" sz="1000">
                <a:latin typeface="Arial"/>
                <a:cs typeface="Arial"/>
              </a:rPr>
              <a:t>necessary.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2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would</a:t>
            </a:r>
            <a:r>
              <a:rPr dirty="0" sz="1000" spc="2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enable</a:t>
            </a:r>
            <a:r>
              <a:rPr dirty="0" sz="1000" spc="2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2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2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figure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out</a:t>
            </a:r>
            <a:r>
              <a:rPr dirty="0" sz="1000" spc="2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2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20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communicate</a:t>
            </a:r>
            <a:r>
              <a:rPr dirty="0" sz="1000" spc="20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biblical</a:t>
            </a:r>
            <a:r>
              <a:rPr dirty="0" sz="1000" spc="2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concepts</a:t>
            </a:r>
            <a:r>
              <a:rPr dirty="0" sz="1000" spc="21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more </a:t>
            </a:r>
            <a:r>
              <a:rPr dirty="0" sz="1000">
                <a:latin typeface="Arial"/>
                <a:cs typeface="Arial"/>
              </a:rPr>
              <a:t>deeply.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like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Nsiku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suggests,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sending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them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back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village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learn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think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about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important </a:t>
            </a:r>
            <a:r>
              <a:rPr dirty="0" sz="1000">
                <a:latin typeface="Arial"/>
                <a:cs typeface="Arial"/>
              </a:rPr>
              <a:t>theological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concepts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own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culture.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other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hand,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who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have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rarely </a:t>
            </a:r>
            <a:r>
              <a:rPr dirty="0" sz="1000">
                <a:latin typeface="Arial"/>
                <a:cs typeface="Arial"/>
              </a:rPr>
              <a:t>traveled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far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cultural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linguistic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heartland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would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benefit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learning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about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kinds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of </a:t>
            </a:r>
            <a:r>
              <a:rPr dirty="0" sz="1000">
                <a:latin typeface="Arial"/>
                <a:cs typeface="Arial"/>
              </a:rPr>
              <a:t>things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other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people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struggle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order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understand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own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more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deeply.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Philip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Jenkins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addresses </a:t>
            </a:r>
            <a:r>
              <a:rPr dirty="0" sz="1000">
                <a:latin typeface="Arial"/>
                <a:cs typeface="Arial"/>
              </a:rPr>
              <a:t>this concept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well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(2006a).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following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chart,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based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Jenkin’s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theme,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illustrates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by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comparing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social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situation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North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America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Asia,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Africa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Latin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America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(see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Table</a:t>
            </a:r>
            <a:r>
              <a:rPr dirty="0" sz="1000" spc="-25">
                <a:latin typeface="Arial"/>
                <a:cs typeface="Arial"/>
              </a:rPr>
              <a:t> 1).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54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901700" y="435355"/>
            <a:ext cx="5494655" cy="635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latin typeface="Arial"/>
                <a:cs typeface="Arial"/>
              </a:rPr>
              <a:t>Gravelle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-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Theological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Training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and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Mother-tongue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Translators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b="1">
                <a:latin typeface="Arial"/>
                <a:cs typeface="Arial"/>
              </a:rPr>
              <a:t>Table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1: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Comparison of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North American</a:t>
            </a:r>
            <a:r>
              <a:rPr dirty="0" sz="1000" spc="-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Context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with </a:t>
            </a:r>
            <a:r>
              <a:rPr dirty="0" sz="1000" spc="-10" b="1">
                <a:latin typeface="Arial"/>
                <a:cs typeface="Arial"/>
              </a:rPr>
              <a:t>Asian/African/Latin</a:t>
            </a:r>
            <a:r>
              <a:rPr dirty="0" sz="1000" spc="-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America</a:t>
            </a:r>
            <a:r>
              <a:rPr dirty="0" sz="1000" spc="-5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Context.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842772" y="1206246"/>
          <a:ext cx="6087110" cy="68745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8730"/>
                <a:gridCol w="2406649"/>
                <a:gridCol w="2406015"/>
              </a:tblGrid>
              <a:tr h="433070"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2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Human</a:t>
                      </a:r>
                      <a:r>
                        <a:rPr dirty="0" sz="1200" spc="-6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Needs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30480">
                    <a:lnL w="6350">
                      <a:solidFill>
                        <a:srgbClr val="33CCCC"/>
                      </a:solidFill>
                      <a:prstDash val="solid"/>
                    </a:lnL>
                    <a:lnR w="6350">
                      <a:solidFill>
                        <a:srgbClr val="33CCCC"/>
                      </a:solidFill>
                      <a:prstDash val="solid"/>
                    </a:lnR>
                    <a:lnT w="6350">
                      <a:solidFill>
                        <a:srgbClr val="33CCCC"/>
                      </a:solidFill>
                      <a:prstDash val="solid"/>
                    </a:lnT>
                    <a:lnB w="6350">
                      <a:solidFill>
                        <a:srgbClr val="33CCCC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918844" marR="671195" indent="-241935">
                        <a:lnSpc>
                          <a:spcPts val="1380"/>
                        </a:lnSpc>
                        <a:spcBef>
                          <a:spcPts val="335"/>
                        </a:spcBef>
                      </a:pPr>
                      <a:r>
                        <a:rPr dirty="0" sz="12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North</a:t>
                      </a:r>
                      <a:r>
                        <a:rPr dirty="0" sz="1200" spc="-5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 Context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2545">
                    <a:lnL w="6350">
                      <a:solidFill>
                        <a:srgbClr val="33CCCC"/>
                      </a:solidFill>
                      <a:prstDash val="solid"/>
                    </a:lnL>
                    <a:lnR w="6350">
                      <a:solidFill>
                        <a:srgbClr val="33CCCC"/>
                      </a:solidFill>
                      <a:prstDash val="solid"/>
                    </a:lnR>
                    <a:lnT w="6350">
                      <a:solidFill>
                        <a:srgbClr val="33CCCC"/>
                      </a:solidFill>
                      <a:prstDash val="solid"/>
                    </a:lnT>
                    <a:lnB w="6350">
                      <a:solidFill>
                        <a:srgbClr val="33CCCC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596900" marR="500380" indent="-89535">
                        <a:lnSpc>
                          <a:spcPts val="1380"/>
                        </a:lnSpc>
                        <a:spcBef>
                          <a:spcPts val="335"/>
                        </a:spcBef>
                      </a:pPr>
                      <a:r>
                        <a:rPr dirty="0" sz="12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Asian/African/Latin 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</a:t>
                      </a:r>
                      <a:r>
                        <a:rPr dirty="0" sz="1200" spc="-8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Context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2545">
                    <a:lnL w="6350">
                      <a:solidFill>
                        <a:srgbClr val="33CCCC"/>
                      </a:solidFill>
                      <a:prstDash val="solid"/>
                    </a:lnL>
                    <a:lnR w="6350">
                      <a:solidFill>
                        <a:srgbClr val="33CCCC"/>
                      </a:solidFill>
                      <a:prstDash val="solid"/>
                    </a:lnR>
                    <a:lnT w="6350">
                      <a:solidFill>
                        <a:srgbClr val="33CCCC"/>
                      </a:solidFill>
                      <a:prstDash val="solid"/>
                    </a:lnT>
                    <a:lnB w="6350">
                      <a:solidFill>
                        <a:srgbClr val="33CCCC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</a:tr>
              <a:tr h="724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dirty="0" sz="12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Happiness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33CCCC"/>
                      </a:solidFill>
                      <a:prstDash val="solid"/>
                    </a:lnL>
                    <a:lnR w="6350">
                      <a:solidFill>
                        <a:srgbClr val="33CCCC"/>
                      </a:solidFill>
                      <a:prstDash val="solid"/>
                    </a:lnR>
                    <a:lnT w="6350">
                      <a:solidFill>
                        <a:srgbClr val="33CCCC"/>
                      </a:solidFill>
                      <a:prstDash val="solid"/>
                    </a:lnT>
                    <a:lnB w="6350">
                      <a:solidFill>
                        <a:srgbClr val="33CCCC"/>
                      </a:solidFill>
                      <a:prstDash val="soli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497205">
                        <a:lnSpc>
                          <a:spcPct val="95800"/>
                        </a:lnSpc>
                        <a:spcBef>
                          <a:spcPts val="305"/>
                        </a:spcBef>
                      </a:pP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Need</a:t>
                      </a:r>
                      <a:r>
                        <a:rPr dirty="0" sz="1100" spc="-3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100" spc="-3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constant</a:t>
                      </a:r>
                      <a:r>
                        <a:rPr dirty="0" sz="1100" spc="-3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material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100" spc="-4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physical</a:t>
                      </a:r>
                      <a:r>
                        <a:rPr dirty="0" sz="1100" spc="-4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satisfaction</a:t>
                      </a:r>
                      <a:r>
                        <a:rPr dirty="0" sz="1100" spc="-4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produce</a:t>
                      </a:r>
                      <a:r>
                        <a:rPr dirty="0" sz="1100" spc="-4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short</a:t>
                      </a:r>
                      <a:r>
                        <a:rPr dirty="0" sz="1100" spc="-3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term </a:t>
                      </a:r>
                      <a:r>
                        <a:rPr dirty="0" sz="1100" spc="-1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happiness.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50">
                      <a:solidFill>
                        <a:srgbClr val="33CCCC"/>
                      </a:solidFill>
                      <a:prstDash val="solid"/>
                    </a:lnL>
                    <a:lnR w="6350">
                      <a:solidFill>
                        <a:srgbClr val="33CCCC"/>
                      </a:solidFill>
                      <a:prstDash val="solid"/>
                    </a:lnR>
                    <a:lnT w="6350">
                      <a:solidFill>
                        <a:srgbClr val="33CCCC"/>
                      </a:solidFill>
                      <a:prstDash val="solid"/>
                    </a:lnT>
                    <a:lnB w="6350">
                      <a:solidFill>
                        <a:srgbClr val="33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373380">
                        <a:lnSpc>
                          <a:spcPct val="95800"/>
                        </a:lnSpc>
                        <a:spcBef>
                          <a:spcPts val="30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Struggle</a:t>
                      </a:r>
                      <a:r>
                        <a:rPr dirty="0" sz="11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feed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one’s</a:t>
                      </a:r>
                      <a:r>
                        <a:rPr dirty="0" sz="11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family;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send</a:t>
                      </a:r>
                      <a:r>
                        <a:rPr dirty="0" sz="11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children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school,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survive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1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year’s</a:t>
                      </a:r>
                      <a:r>
                        <a:rPr dirty="0" sz="11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unknown challenges.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50">
                      <a:solidFill>
                        <a:srgbClr val="33CCCC"/>
                      </a:solidFill>
                      <a:prstDash val="solid"/>
                    </a:lnL>
                    <a:lnR w="6350">
                      <a:solidFill>
                        <a:srgbClr val="33CCCC"/>
                      </a:solidFill>
                      <a:prstDash val="solid"/>
                    </a:lnR>
                    <a:lnT w="6350">
                      <a:solidFill>
                        <a:srgbClr val="33CCCC"/>
                      </a:solidFill>
                      <a:prstDash val="solid"/>
                    </a:lnT>
                    <a:lnB w="6350">
                      <a:solidFill>
                        <a:srgbClr val="33CCCC"/>
                      </a:solidFill>
                      <a:prstDash val="solid"/>
                    </a:lnB>
                    <a:solidFill>
                      <a:srgbClr val="008080"/>
                    </a:solidFill>
                  </a:tcPr>
                </a:tc>
              </a:tr>
              <a:tr h="10458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Meaning</a:t>
                      </a:r>
                      <a:r>
                        <a:rPr dirty="0" sz="12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2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life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33CCCC"/>
                      </a:solidFill>
                      <a:prstDash val="solid"/>
                    </a:lnL>
                    <a:lnR w="6350">
                      <a:solidFill>
                        <a:srgbClr val="33CCCC"/>
                      </a:solidFill>
                      <a:prstDash val="solid"/>
                    </a:lnR>
                    <a:lnT w="6350">
                      <a:solidFill>
                        <a:srgbClr val="33CCCC"/>
                      </a:solidFill>
                      <a:prstDash val="solid"/>
                    </a:lnT>
                    <a:lnB w="6350">
                      <a:solidFill>
                        <a:srgbClr val="33CCCC"/>
                      </a:solidFill>
                      <a:prstDash val="soli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645795">
                        <a:lnSpc>
                          <a:spcPts val="1270"/>
                        </a:lnSpc>
                        <a:spcBef>
                          <a:spcPts val="330"/>
                        </a:spcBef>
                      </a:pP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Cultural</a:t>
                      </a:r>
                      <a:r>
                        <a:rPr dirty="0" sz="1100" spc="-4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nihilism.</a:t>
                      </a:r>
                      <a:r>
                        <a:rPr dirty="0" sz="1100" spc="-4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Need</a:t>
                      </a:r>
                      <a:r>
                        <a:rPr dirty="0" sz="1100" spc="-3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find</a:t>
                      </a:r>
                      <a:r>
                        <a:rPr dirty="0" sz="1100" spc="-3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meaning</a:t>
                      </a:r>
                      <a:r>
                        <a:rPr dirty="0" sz="1100" spc="-2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100" spc="-2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life.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6350">
                      <a:solidFill>
                        <a:srgbClr val="33CCCC"/>
                      </a:solidFill>
                      <a:prstDash val="solid"/>
                    </a:lnL>
                    <a:lnR w="6350">
                      <a:solidFill>
                        <a:srgbClr val="33CCCC"/>
                      </a:solidFill>
                      <a:prstDash val="solid"/>
                    </a:lnR>
                    <a:lnT w="6350">
                      <a:solidFill>
                        <a:srgbClr val="33CCCC"/>
                      </a:solidFill>
                      <a:prstDash val="solid"/>
                    </a:lnT>
                    <a:lnB w="6350">
                      <a:solidFill>
                        <a:srgbClr val="33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310515">
                        <a:lnSpc>
                          <a:spcPct val="95800"/>
                        </a:lnSpc>
                        <a:spcBef>
                          <a:spcPts val="30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Understand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how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God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Jesus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impact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people’s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lives</a:t>
                      </a:r>
                      <a:r>
                        <a:rPr dirty="0" sz="1100" spc="2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daily</a:t>
                      </a:r>
                      <a:r>
                        <a:rPr dirty="0" sz="11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basis</a:t>
                      </a:r>
                      <a:r>
                        <a:rPr dirty="0" sz="11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100" spc="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comparison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how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capricious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malevolent</a:t>
                      </a:r>
                      <a:r>
                        <a:rPr dirty="0" sz="1100" spc="-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spirits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dominate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their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daily</a:t>
                      </a:r>
                      <a:r>
                        <a:rPr dirty="0" sz="11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lives.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50">
                      <a:solidFill>
                        <a:srgbClr val="33CCCC"/>
                      </a:solidFill>
                      <a:prstDash val="solid"/>
                    </a:lnL>
                    <a:lnR w="6350">
                      <a:solidFill>
                        <a:srgbClr val="33CCCC"/>
                      </a:solidFill>
                      <a:prstDash val="solid"/>
                    </a:lnR>
                    <a:lnT w="6350">
                      <a:solidFill>
                        <a:srgbClr val="33CCCC"/>
                      </a:solidFill>
                      <a:prstDash val="solid"/>
                    </a:lnT>
                    <a:lnB w="6350">
                      <a:solidFill>
                        <a:srgbClr val="33CCCC"/>
                      </a:solidFill>
                      <a:prstDash val="solid"/>
                    </a:lnB>
                    <a:solidFill>
                      <a:srgbClr val="008080"/>
                    </a:solidFill>
                  </a:tcPr>
                </a:tc>
              </a:tr>
              <a:tr h="8858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2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Daily</a:t>
                      </a:r>
                      <a:r>
                        <a:rPr dirty="0" sz="12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life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33CCCC"/>
                      </a:solidFill>
                      <a:prstDash val="solid"/>
                    </a:lnL>
                    <a:lnR w="6350">
                      <a:solidFill>
                        <a:srgbClr val="33CCCC"/>
                      </a:solidFill>
                      <a:prstDash val="solid"/>
                    </a:lnR>
                    <a:lnT w="6350">
                      <a:solidFill>
                        <a:srgbClr val="33CCCC"/>
                      </a:solidFill>
                      <a:prstDash val="solid"/>
                    </a:lnT>
                    <a:lnB w="6350">
                      <a:solidFill>
                        <a:srgbClr val="33CCCC"/>
                      </a:solidFill>
                      <a:prstDash val="soli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606425">
                        <a:lnSpc>
                          <a:spcPts val="1270"/>
                        </a:lnSpc>
                        <a:spcBef>
                          <a:spcPts val="334"/>
                        </a:spcBef>
                      </a:pP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Competition.</a:t>
                      </a:r>
                      <a:r>
                        <a:rPr dirty="0" sz="1100" spc="-7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Constant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pressure</a:t>
                      </a:r>
                      <a:r>
                        <a:rPr dirty="0" sz="1100" spc="-3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100" spc="-2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perform</a:t>
                      </a:r>
                      <a:r>
                        <a:rPr dirty="0" sz="1100" spc="-3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2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be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devoured</a:t>
                      </a:r>
                      <a:r>
                        <a:rPr dirty="0" sz="1100" spc="-3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1100" spc="-3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100" spc="-2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business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market.</a:t>
                      </a:r>
                      <a:r>
                        <a:rPr dirty="0" sz="1100" spc="-4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Personal</a:t>
                      </a:r>
                      <a:r>
                        <a:rPr dirty="0" sz="1100" spc="-4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value</a:t>
                      </a:r>
                      <a:r>
                        <a:rPr dirty="0" sz="1100" spc="-3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is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derived</a:t>
                      </a:r>
                      <a:r>
                        <a:rPr dirty="0" sz="1100" spc="-3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from</a:t>
                      </a:r>
                      <a:r>
                        <a:rPr dirty="0" sz="1100" spc="-3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work.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2544">
                    <a:lnL w="6350">
                      <a:solidFill>
                        <a:srgbClr val="33CCCC"/>
                      </a:solidFill>
                      <a:prstDash val="solid"/>
                    </a:lnL>
                    <a:lnR w="6350">
                      <a:solidFill>
                        <a:srgbClr val="33CCCC"/>
                      </a:solidFill>
                      <a:prstDash val="solid"/>
                    </a:lnR>
                    <a:lnT w="6350">
                      <a:solidFill>
                        <a:srgbClr val="33CCCC"/>
                      </a:solidFill>
                      <a:prstDash val="solid"/>
                    </a:lnT>
                    <a:lnB w="6350">
                      <a:solidFill>
                        <a:srgbClr val="33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512445">
                        <a:lnSpc>
                          <a:spcPts val="1270"/>
                        </a:lnSpc>
                        <a:spcBef>
                          <a:spcPts val="334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Fear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arrest,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intimidation,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famine,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war,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rampant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inflation,</a:t>
                      </a:r>
                      <a:r>
                        <a:rPr dirty="0" sz="1100" spc="-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injustice,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rampant unemployment.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2544">
                    <a:lnL w="6350">
                      <a:solidFill>
                        <a:srgbClr val="33CCCC"/>
                      </a:solidFill>
                      <a:prstDash val="solid"/>
                    </a:lnL>
                    <a:lnR w="6350">
                      <a:solidFill>
                        <a:srgbClr val="33CCCC"/>
                      </a:solidFill>
                      <a:prstDash val="solid"/>
                    </a:lnR>
                    <a:lnT w="6350">
                      <a:solidFill>
                        <a:srgbClr val="33CCCC"/>
                      </a:solidFill>
                      <a:prstDash val="solid"/>
                    </a:lnT>
                    <a:lnB w="6350">
                      <a:solidFill>
                        <a:srgbClr val="33CCCC"/>
                      </a:solidFill>
                      <a:prstDash val="solid"/>
                    </a:lnB>
                    <a:solidFill>
                      <a:srgbClr val="008080"/>
                    </a:solidFill>
                  </a:tcPr>
                </a:tc>
              </a:tr>
              <a:tr h="724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dirty="0" sz="12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Family/Society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33CCCC"/>
                      </a:solidFill>
                      <a:prstDash val="solid"/>
                    </a:lnL>
                    <a:lnR w="6350">
                      <a:solidFill>
                        <a:srgbClr val="33CCCC"/>
                      </a:solidFill>
                      <a:prstDash val="solid"/>
                    </a:lnR>
                    <a:lnT w="6350">
                      <a:solidFill>
                        <a:srgbClr val="33CCCC"/>
                      </a:solidFill>
                      <a:prstDash val="solid"/>
                    </a:lnT>
                    <a:lnB w="6350">
                      <a:solidFill>
                        <a:srgbClr val="33CCCC"/>
                      </a:solidFill>
                      <a:prstDash val="soli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504825">
                        <a:lnSpc>
                          <a:spcPct val="95800"/>
                        </a:lnSpc>
                        <a:spcBef>
                          <a:spcPts val="305"/>
                        </a:spcBef>
                      </a:pP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Social</a:t>
                      </a:r>
                      <a:r>
                        <a:rPr dirty="0" sz="1100" spc="-4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contacts.</a:t>
                      </a:r>
                      <a:r>
                        <a:rPr dirty="0" sz="1100" spc="-3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Lose</a:t>
                      </a:r>
                      <a:r>
                        <a:rPr dirty="0" sz="1100" spc="-3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community;</a:t>
                      </a:r>
                      <a:r>
                        <a:rPr dirty="0" sz="1100" spc="-3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loss</a:t>
                      </a:r>
                      <a:r>
                        <a:rPr dirty="0" sz="1100" spc="-3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100" spc="-3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family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cohesion,</a:t>
                      </a:r>
                      <a:r>
                        <a:rPr dirty="0" sz="1100" spc="-5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increasing</a:t>
                      </a:r>
                      <a:r>
                        <a:rPr dirty="0" sz="1100" spc="-5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social isolation.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50">
                      <a:solidFill>
                        <a:srgbClr val="33CCCC"/>
                      </a:solidFill>
                      <a:prstDash val="solid"/>
                    </a:lnL>
                    <a:lnR w="6350">
                      <a:solidFill>
                        <a:srgbClr val="33CCCC"/>
                      </a:solidFill>
                      <a:prstDash val="solid"/>
                    </a:lnR>
                    <a:lnT w="6350">
                      <a:solidFill>
                        <a:srgbClr val="33CCCC"/>
                      </a:solidFill>
                      <a:prstDash val="solid"/>
                    </a:lnT>
                    <a:lnB w="6350">
                      <a:solidFill>
                        <a:srgbClr val="33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67945" marR="349250">
                        <a:lnSpc>
                          <a:spcPct val="95700"/>
                        </a:lnSpc>
                        <a:spcBef>
                          <a:spcPts val="30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Protect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strengthen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family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social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relations.</a:t>
                      </a:r>
                      <a:r>
                        <a:rPr dirty="0" sz="11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Threat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disintegration.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50">
                      <a:solidFill>
                        <a:srgbClr val="33CCCC"/>
                      </a:solidFill>
                      <a:prstDash val="solid"/>
                    </a:lnL>
                    <a:lnR w="6350">
                      <a:solidFill>
                        <a:srgbClr val="33CCCC"/>
                      </a:solidFill>
                      <a:prstDash val="solid"/>
                    </a:lnR>
                    <a:lnT w="6350">
                      <a:solidFill>
                        <a:srgbClr val="33CCCC"/>
                      </a:solidFill>
                      <a:prstDash val="solid"/>
                    </a:lnT>
                    <a:lnB w="6350">
                      <a:solidFill>
                        <a:srgbClr val="33CCCC"/>
                      </a:solidFill>
                      <a:prstDash val="solid"/>
                    </a:lnB>
                    <a:solidFill>
                      <a:srgbClr val="008080"/>
                    </a:solidFill>
                  </a:tcPr>
                </a:tc>
              </a:tr>
              <a:tr h="7251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dirty="0" sz="12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Time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33CCCC"/>
                      </a:solidFill>
                      <a:prstDash val="solid"/>
                    </a:lnL>
                    <a:lnR w="6350">
                      <a:solidFill>
                        <a:srgbClr val="33CCCC"/>
                      </a:solidFill>
                      <a:prstDash val="solid"/>
                    </a:lnR>
                    <a:lnT w="6350">
                      <a:solidFill>
                        <a:srgbClr val="33CCCC"/>
                      </a:solidFill>
                      <a:prstDash val="solid"/>
                    </a:lnT>
                    <a:lnB w="6350">
                      <a:solidFill>
                        <a:srgbClr val="33CCCC"/>
                      </a:solidFill>
                      <a:prstDash val="soli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699770">
                        <a:lnSpc>
                          <a:spcPts val="1270"/>
                        </a:lnSpc>
                        <a:spcBef>
                          <a:spcPts val="334"/>
                        </a:spcBef>
                      </a:pP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Life</a:t>
                      </a:r>
                      <a:r>
                        <a:rPr dirty="0" sz="1100" spc="-2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dirty="0" sz="1100" spc="-2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filled</a:t>
                      </a:r>
                      <a:r>
                        <a:rPr dirty="0" sz="1100" spc="-2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1100" spc="-2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busy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activities,</a:t>
                      </a:r>
                      <a:r>
                        <a:rPr dirty="0" sz="1100" spc="-2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so</a:t>
                      </a:r>
                      <a:r>
                        <a:rPr dirty="0" sz="1100" spc="-2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1100" spc="-2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time</a:t>
                      </a:r>
                      <a:r>
                        <a:rPr dirty="0" sz="1100" spc="-2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to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reflect</a:t>
                      </a:r>
                      <a:r>
                        <a:rPr dirty="0" sz="1100" spc="-2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100" spc="-2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100" spc="-2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past</a:t>
                      </a:r>
                      <a:r>
                        <a:rPr dirty="0" sz="1100" spc="-2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2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100" spc="-1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future.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2544">
                    <a:lnL w="6350">
                      <a:solidFill>
                        <a:srgbClr val="33CCCC"/>
                      </a:solidFill>
                      <a:prstDash val="solid"/>
                    </a:lnL>
                    <a:lnR w="6350">
                      <a:solidFill>
                        <a:srgbClr val="33CCCC"/>
                      </a:solidFill>
                      <a:prstDash val="solid"/>
                    </a:lnR>
                    <a:lnT w="6350">
                      <a:solidFill>
                        <a:srgbClr val="33CCCC"/>
                      </a:solidFill>
                      <a:prstDash val="solid"/>
                    </a:lnT>
                    <a:lnB w="6350">
                      <a:solidFill>
                        <a:srgbClr val="33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341630">
                        <a:lnSpc>
                          <a:spcPts val="1270"/>
                        </a:lnSpc>
                        <a:spcBef>
                          <a:spcPts val="334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Life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short,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perilous,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the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after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life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offers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little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incentive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1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persist.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2544">
                    <a:lnL w="6350">
                      <a:solidFill>
                        <a:srgbClr val="33CCCC"/>
                      </a:solidFill>
                      <a:prstDash val="solid"/>
                    </a:lnL>
                    <a:lnR w="6350">
                      <a:solidFill>
                        <a:srgbClr val="33CCCC"/>
                      </a:solidFill>
                      <a:prstDash val="solid"/>
                    </a:lnR>
                    <a:lnT w="6350">
                      <a:solidFill>
                        <a:srgbClr val="33CCCC"/>
                      </a:solidFill>
                      <a:prstDash val="solid"/>
                    </a:lnT>
                    <a:lnB w="6350">
                      <a:solidFill>
                        <a:srgbClr val="33CCCC"/>
                      </a:solidFill>
                      <a:prstDash val="solid"/>
                    </a:lnB>
                    <a:solidFill>
                      <a:srgbClr val="008080"/>
                    </a:solidFill>
                  </a:tcPr>
                </a:tc>
              </a:tr>
              <a:tr h="8851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Sexual</a:t>
                      </a:r>
                      <a:r>
                        <a:rPr dirty="0" sz="1200" spc="-6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issues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33CCCC"/>
                      </a:solidFill>
                      <a:prstDash val="solid"/>
                    </a:lnL>
                    <a:lnR w="6350">
                      <a:solidFill>
                        <a:srgbClr val="33CCCC"/>
                      </a:solidFill>
                      <a:prstDash val="solid"/>
                    </a:lnR>
                    <a:lnT w="6350">
                      <a:solidFill>
                        <a:srgbClr val="33CCCC"/>
                      </a:solidFill>
                      <a:prstDash val="solid"/>
                    </a:lnT>
                    <a:lnB w="6350">
                      <a:solidFill>
                        <a:srgbClr val="33CCCC"/>
                      </a:solidFill>
                      <a:prstDash val="soli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544195">
                        <a:lnSpc>
                          <a:spcPct val="95800"/>
                        </a:lnSpc>
                        <a:spcBef>
                          <a:spcPts val="305"/>
                        </a:spcBef>
                      </a:pP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Social</a:t>
                      </a:r>
                      <a:r>
                        <a:rPr dirty="0" sz="1100" spc="-3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moral</a:t>
                      </a:r>
                      <a:r>
                        <a:rPr dirty="0" sz="1100" spc="-3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relativism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coupled</a:t>
                      </a:r>
                      <a:r>
                        <a:rPr dirty="0" sz="1100" spc="-4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1100" spc="-3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nihilism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produces</a:t>
                      </a:r>
                      <a:r>
                        <a:rPr dirty="0" sz="1100" spc="-5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constant</a:t>
                      </a:r>
                      <a:r>
                        <a:rPr dirty="0" sz="1100" spc="-5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tension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100" spc="-4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confusion</a:t>
                      </a:r>
                      <a:r>
                        <a:rPr dirty="0" sz="1100" spc="-3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over </a:t>
                      </a:r>
                      <a:r>
                        <a:rPr dirty="0" sz="1100" spc="-1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sexuality.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50">
                      <a:solidFill>
                        <a:srgbClr val="33CCCC"/>
                      </a:solidFill>
                      <a:prstDash val="solid"/>
                    </a:lnL>
                    <a:lnR w="6350">
                      <a:solidFill>
                        <a:srgbClr val="33CCCC"/>
                      </a:solidFill>
                      <a:prstDash val="solid"/>
                    </a:lnR>
                    <a:lnT w="6350">
                      <a:solidFill>
                        <a:srgbClr val="33CCCC"/>
                      </a:solidFill>
                      <a:prstDash val="solid"/>
                    </a:lnT>
                    <a:lnB w="6350">
                      <a:solidFill>
                        <a:srgbClr val="33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699135">
                        <a:lnSpc>
                          <a:spcPts val="1270"/>
                        </a:lnSpc>
                        <a:spcBef>
                          <a:spcPts val="334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Spread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1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disease,</a:t>
                      </a:r>
                      <a:r>
                        <a:rPr dirty="0" sz="11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AIDs,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resulting</a:t>
                      </a:r>
                      <a:r>
                        <a:rPr dirty="0" sz="11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1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death.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2544">
                    <a:lnL w="6350">
                      <a:solidFill>
                        <a:srgbClr val="33CCCC"/>
                      </a:solidFill>
                      <a:prstDash val="solid"/>
                    </a:lnL>
                    <a:lnR w="6350">
                      <a:solidFill>
                        <a:srgbClr val="33CCCC"/>
                      </a:solidFill>
                      <a:prstDash val="solid"/>
                    </a:lnR>
                    <a:lnT w="6350">
                      <a:solidFill>
                        <a:srgbClr val="33CCCC"/>
                      </a:solidFill>
                      <a:prstDash val="solid"/>
                    </a:lnT>
                    <a:lnB w="6350">
                      <a:solidFill>
                        <a:srgbClr val="33CCCC"/>
                      </a:solidFill>
                      <a:prstDash val="solid"/>
                    </a:lnB>
                    <a:solidFill>
                      <a:srgbClr val="008080"/>
                    </a:solidFill>
                  </a:tcPr>
                </a:tc>
              </a:tr>
              <a:tr h="7251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dirty="0" sz="12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Church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33CCCC"/>
                      </a:solidFill>
                      <a:prstDash val="solid"/>
                    </a:lnL>
                    <a:lnR w="6350">
                      <a:solidFill>
                        <a:srgbClr val="33CCCC"/>
                      </a:solidFill>
                      <a:prstDash val="solid"/>
                    </a:lnR>
                    <a:lnT w="6350">
                      <a:solidFill>
                        <a:srgbClr val="33CCCC"/>
                      </a:solidFill>
                      <a:prstDash val="solid"/>
                    </a:lnT>
                    <a:lnB w="6350">
                      <a:solidFill>
                        <a:srgbClr val="33CCCC"/>
                      </a:solidFill>
                      <a:prstDash val="soli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396240">
                        <a:lnSpc>
                          <a:spcPts val="1270"/>
                        </a:lnSpc>
                        <a:spcBef>
                          <a:spcPts val="330"/>
                        </a:spcBef>
                      </a:pP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Modern</a:t>
                      </a:r>
                      <a:r>
                        <a:rPr dirty="0" sz="1100" spc="-4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church</a:t>
                      </a:r>
                      <a:r>
                        <a:rPr dirty="0" sz="1100" spc="-4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experience</a:t>
                      </a:r>
                      <a:r>
                        <a:rPr dirty="0" sz="1100" spc="-4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is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generally</a:t>
                      </a:r>
                      <a:r>
                        <a:rPr dirty="0" sz="1100" spc="-5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consumer</a:t>
                      </a:r>
                      <a:r>
                        <a:rPr dirty="0" sz="1100" spc="4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oriented,</a:t>
                      </a:r>
                      <a:r>
                        <a:rPr dirty="0" sz="1100" spc="-3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so</a:t>
                      </a:r>
                      <a:r>
                        <a:rPr dirty="0" sz="1100" spc="-3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maintaining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satisfaction</a:t>
                      </a:r>
                      <a:r>
                        <a:rPr dirty="0" sz="1100" spc="-4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dirty="0" sz="1100" spc="-3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difficult.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6350">
                      <a:solidFill>
                        <a:srgbClr val="33CCCC"/>
                      </a:solidFill>
                      <a:prstDash val="solid"/>
                    </a:lnL>
                    <a:lnR w="6350">
                      <a:solidFill>
                        <a:srgbClr val="33CCCC"/>
                      </a:solidFill>
                      <a:prstDash val="solid"/>
                    </a:lnR>
                    <a:lnT w="6350">
                      <a:solidFill>
                        <a:srgbClr val="33CCCC"/>
                      </a:solidFill>
                      <a:prstDash val="solid"/>
                    </a:lnT>
                    <a:lnB w="6350">
                      <a:solidFill>
                        <a:srgbClr val="33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389255">
                        <a:lnSpc>
                          <a:spcPts val="1270"/>
                        </a:lnSpc>
                        <a:spcBef>
                          <a:spcPts val="33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Church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grappling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life’s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difficulties,</a:t>
                      </a:r>
                      <a:r>
                        <a:rPr dirty="0" sz="11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full</a:t>
                      </a:r>
                      <a:r>
                        <a:rPr dirty="0" sz="11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suffering,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looking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hope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suffering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rather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than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only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relief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from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it.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6350">
                      <a:solidFill>
                        <a:srgbClr val="33CCCC"/>
                      </a:solidFill>
                      <a:prstDash val="solid"/>
                    </a:lnL>
                    <a:lnR w="6350">
                      <a:solidFill>
                        <a:srgbClr val="33CCCC"/>
                      </a:solidFill>
                      <a:prstDash val="solid"/>
                    </a:lnR>
                    <a:lnT w="6350">
                      <a:solidFill>
                        <a:srgbClr val="33CCCC"/>
                      </a:solidFill>
                      <a:prstDash val="solid"/>
                    </a:lnT>
                    <a:lnB w="6350">
                      <a:solidFill>
                        <a:srgbClr val="33CCCC"/>
                      </a:solidFill>
                      <a:prstDash val="solid"/>
                    </a:lnB>
                    <a:solidFill>
                      <a:srgbClr val="008080"/>
                    </a:solidFill>
                  </a:tcPr>
                </a:tc>
              </a:tr>
              <a:tr h="7251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dirty="0" sz="12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God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6350">
                      <a:solidFill>
                        <a:srgbClr val="33CCCC"/>
                      </a:solidFill>
                      <a:prstDash val="solid"/>
                    </a:lnL>
                    <a:lnR w="6350">
                      <a:solidFill>
                        <a:srgbClr val="33CCCC"/>
                      </a:solidFill>
                      <a:prstDash val="solid"/>
                    </a:lnR>
                    <a:lnT w="6350">
                      <a:solidFill>
                        <a:srgbClr val="33CCCC"/>
                      </a:solidFill>
                      <a:prstDash val="solid"/>
                    </a:lnT>
                    <a:lnB w="6350">
                      <a:solidFill>
                        <a:srgbClr val="33CCCC"/>
                      </a:solidFill>
                      <a:prstDash val="soli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544195">
                        <a:lnSpc>
                          <a:spcPts val="1270"/>
                        </a:lnSpc>
                        <a:spcBef>
                          <a:spcPts val="330"/>
                        </a:spcBef>
                      </a:pP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Lose</a:t>
                      </a:r>
                      <a:r>
                        <a:rPr dirty="0" sz="1100" spc="-2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100" spc="-2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100" spc="-2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sense</a:t>
                      </a:r>
                      <a:r>
                        <a:rPr dirty="0" sz="1100" spc="-2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100" spc="-1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God’s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supernatural</a:t>
                      </a:r>
                      <a:r>
                        <a:rPr dirty="0" sz="1100" spc="-7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presence,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power</a:t>
                      </a:r>
                      <a:r>
                        <a:rPr dirty="0" sz="1100" spc="-25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100" spc="-2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008080"/>
                          </a:solidFill>
                          <a:latin typeface="Arial"/>
                          <a:cs typeface="Arial"/>
                        </a:rPr>
                        <a:t>intervention.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6350">
                      <a:solidFill>
                        <a:srgbClr val="33CCCC"/>
                      </a:solidFill>
                      <a:prstDash val="solid"/>
                    </a:lnL>
                    <a:lnR w="6350">
                      <a:solidFill>
                        <a:srgbClr val="33CCCC"/>
                      </a:solidFill>
                      <a:prstDash val="solid"/>
                    </a:lnR>
                    <a:lnT w="6350">
                      <a:solidFill>
                        <a:srgbClr val="33CCCC"/>
                      </a:solidFill>
                      <a:prstDash val="solid"/>
                    </a:lnT>
                    <a:lnB w="6350">
                      <a:solidFill>
                        <a:srgbClr val="33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341630">
                        <a:lnSpc>
                          <a:spcPct val="95800"/>
                        </a:lnSpc>
                        <a:spcBef>
                          <a:spcPts val="30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Looking</a:t>
                      </a:r>
                      <a:r>
                        <a:rPr dirty="0" sz="11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1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reaffirmation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about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God’s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omniscience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supernatural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power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cope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daily</a:t>
                      </a:r>
                      <a:r>
                        <a:rPr dirty="0" sz="11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living.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50">
                      <a:solidFill>
                        <a:srgbClr val="33CCCC"/>
                      </a:solidFill>
                      <a:prstDash val="solid"/>
                    </a:lnL>
                    <a:lnR w="6350">
                      <a:solidFill>
                        <a:srgbClr val="33CCCC"/>
                      </a:solidFill>
                      <a:prstDash val="solid"/>
                    </a:lnR>
                    <a:lnT w="6350">
                      <a:solidFill>
                        <a:srgbClr val="33CCCC"/>
                      </a:solidFill>
                      <a:prstDash val="solid"/>
                    </a:lnT>
                    <a:lnB w="6350">
                      <a:solidFill>
                        <a:srgbClr val="33CCCC"/>
                      </a:solidFill>
                      <a:prstDash val="solid"/>
                    </a:lnB>
                    <a:solidFill>
                      <a:srgbClr val="008080"/>
                    </a:solidFill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901687" y="8221467"/>
            <a:ext cx="5970270" cy="762000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algn="just" marL="12700" marR="5080" indent="457200">
              <a:lnSpc>
                <a:spcPct val="95700"/>
              </a:lnSpc>
              <a:spcBef>
                <a:spcPts val="150"/>
              </a:spcBef>
            </a:pPr>
            <a:r>
              <a:rPr dirty="0" sz="1000">
                <a:latin typeface="Arial"/>
                <a:cs typeface="Arial"/>
              </a:rPr>
              <a:t>Practical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seeks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way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show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Scriptures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reveal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much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humanity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about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situations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find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themselves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now,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rather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than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situation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humans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found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themselves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thousands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years ago.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 makes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God’s Word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relevant and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dramatic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today. Indigenous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translation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tool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pastors</a:t>
            </a:r>
            <a:r>
              <a:rPr dirty="0" sz="1000" spc="2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use</a:t>
            </a:r>
            <a:r>
              <a:rPr dirty="0" sz="1000" spc="2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2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accomplish</a:t>
            </a:r>
            <a:r>
              <a:rPr dirty="0" sz="1000" spc="2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this,</a:t>
            </a:r>
            <a:r>
              <a:rPr dirty="0" sz="1000" spc="2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therefore</a:t>
            </a:r>
            <a:r>
              <a:rPr dirty="0" sz="1000" spc="2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25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style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should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also</a:t>
            </a:r>
            <a:r>
              <a:rPr dirty="0" sz="1000" spc="254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communicate </a:t>
            </a:r>
            <a:r>
              <a:rPr dirty="0" sz="1000">
                <a:latin typeface="Arial"/>
                <a:cs typeface="Arial"/>
              </a:rPr>
              <a:t>meaning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currently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relevant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forceful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ways.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54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901700" y="435355"/>
            <a:ext cx="5970905" cy="85210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latin typeface="Arial"/>
                <a:cs typeface="Arial"/>
              </a:rPr>
              <a:t>Gravelle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-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Theological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Training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and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Mother-tongue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Translators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b="1">
                <a:latin typeface="Arial"/>
                <a:cs typeface="Arial"/>
              </a:rPr>
              <a:t>6.4</a:t>
            </a:r>
            <a:r>
              <a:rPr dirty="0" sz="1000" spc="-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Key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terms</a:t>
            </a:r>
            <a:r>
              <a:rPr dirty="0" sz="1000" spc="-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and </a:t>
            </a:r>
            <a:r>
              <a:rPr dirty="0" sz="1000" spc="-10" b="1">
                <a:latin typeface="Arial"/>
                <a:cs typeface="Arial"/>
              </a:rPr>
              <a:t>theology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50">
              <a:latin typeface="Arial"/>
              <a:cs typeface="Arial"/>
            </a:endParaRPr>
          </a:p>
          <a:p>
            <a:pPr algn="just" marL="12700" marR="5080" indent="457200">
              <a:lnSpc>
                <a:spcPct val="95900"/>
              </a:lnSpc>
            </a:pP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“key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terms”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has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been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discussed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debated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within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linguist/translator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circles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for </a:t>
            </a:r>
            <a:r>
              <a:rPr dirty="0" sz="1000">
                <a:latin typeface="Arial"/>
                <a:cs typeface="Arial"/>
              </a:rPr>
              <a:t>many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years.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far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can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tell,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term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has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been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use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over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forty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years.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Other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terms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used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in </a:t>
            </a:r>
            <a:r>
              <a:rPr dirty="0" sz="1000">
                <a:latin typeface="Arial"/>
                <a:cs typeface="Arial"/>
              </a:rPr>
              <a:t>literature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are: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Biblical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terms,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key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Biblical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terms,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key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theological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terms,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key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thematic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terms.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Typically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activity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focused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collecting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“words”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often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without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contexts.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list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key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terms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might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rather </a:t>
            </a:r>
            <a:r>
              <a:rPr dirty="0" sz="1000">
                <a:latin typeface="Arial"/>
                <a:cs typeface="Arial"/>
              </a:rPr>
              <a:t>short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could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very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extensive,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depending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what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labels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key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term.</a:t>
            </a:r>
            <a:endParaRPr sz="1000">
              <a:latin typeface="Arial"/>
              <a:cs typeface="Arial"/>
            </a:endParaRPr>
          </a:p>
          <a:p>
            <a:pPr algn="just" marL="12700" marR="5080" indent="457200">
              <a:lnSpc>
                <a:spcPct val="95800"/>
              </a:lnSpc>
              <a:spcBef>
                <a:spcPts val="5"/>
              </a:spcBef>
            </a:pP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reality,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most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key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terms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important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theological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concepts,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whether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nouns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or </a:t>
            </a:r>
            <a:r>
              <a:rPr dirty="0" sz="1000">
                <a:latin typeface="Arial"/>
                <a:cs typeface="Arial"/>
              </a:rPr>
              <a:t>verbs,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objects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actions.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However,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“words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certainly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signals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which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trigger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concepts,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but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concepts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are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objects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our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thinking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processes,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are</a:t>
            </a:r>
            <a:r>
              <a:rPr dirty="0" sz="1000" spc="100" i="1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those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processes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action.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Words,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therefore,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do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not </a:t>
            </a:r>
            <a:r>
              <a:rPr dirty="0" sz="1000">
                <a:latin typeface="Arial"/>
                <a:cs typeface="Arial"/>
              </a:rPr>
              <a:t>refer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concept-</a:t>
            </a:r>
            <a:r>
              <a:rPr dirty="0" sz="1000">
                <a:latin typeface="Arial"/>
                <a:cs typeface="Arial"/>
              </a:rPr>
              <a:t>things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but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stimulate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concept-events.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Concepts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what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think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about;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are </a:t>
            </a:r>
            <a:r>
              <a:rPr dirty="0" sz="1000">
                <a:latin typeface="Arial"/>
                <a:cs typeface="Arial"/>
              </a:rPr>
              <a:t>what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think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with”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(Callow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1998).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Modern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philosophers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language,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such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John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R.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Searle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(2002), </a:t>
            </a:r>
            <a:r>
              <a:rPr dirty="0" sz="1000">
                <a:latin typeface="Arial"/>
                <a:cs typeface="Arial"/>
              </a:rPr>
              <a:t>refer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words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symbols.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Symbols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refer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concepts,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symbols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themselves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what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matters. </a:t>
            </a:r>
            <a:r>
              <a:rPr dirty="0" sz="1000">
                <a:latin typeface="Arial"/>
                <a:cs typeface="Arial"/>
              </a:rPr>
              <a:t>Fritz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Goerling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(2000)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provides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good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illustration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his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discussion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key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term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‘grace’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Jula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Côte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D’ivoire: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“The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source-</a:t>
            </a:r>
            <a:r>
              <a:rPr dirty="0" sz="1000">
                <a:latin typeface="Arial"/>
                <a:cs typeface="Arial"/>
              </a:rPr>
              <a:t>language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term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corresponding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receptor-</a:t>
            </a:r>
            <a:r>
              <a:rPr dirty="0" sz="1000">
                <a:latin typeface="Arial"/>
                <a:cs typeface="Arial"/>
              </a:rPr>
              <a:t>language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term </a:t>
            </a:r>
            <a:r>
              <a:rPr dirty="0" sz="1000">
                <a:latin typeface="Arial"/>
                <a:cs typeface="Arial"/>
              </a:rPr>
              <a:t>may</a:t>
            </a:r>
            <a:r>
              <a:rPr dirty="0" sz="1000" spc="3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share</a:t>
            </a:r>
            <a:r>
              <a:rPr dirty="0" sz="1000" spc="3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most</a:t>
            </a:r>
            <a:r>
              <a:rPr dirty="0" sz="1000" spc="3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3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some</a:t>
            </a:r>
            <a:r>
              <a:rPr dirty="0" sz="1000" spc="3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components</a:t>
            </a:r>
            <a:r>
              <a:rPr dirty="0" sz="1000" spc="3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3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meaning,</a:t>
            </a:r>
            <a:r>
              <a:rPr dirty="0" sz="1000" spc="3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3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may</a:t>
            </a:r>
            <a:r>
              <a:rPr dirty="0" sz="1000" spc="3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differ</a:t>
            </a:r>
            <a:r>
              <a:rPr dirty="0" sz="1000" spc="3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3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regard</a:t>
            </a:r>
            <a:r>
              <a:rPr dirty="0" sz="1000" spc="3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3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more</a:t>
            </a:r>
            <a:r>
              <a:rPr dirty="0" sz="1000" spc="3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34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less </a:t>
            </a:r>
            <a:r>
              <a:rPr dirty="0" sz="1000">
                <a:latin typeface="Arial"/>
                <a:cs typeface="Arial"/>
              </a:rPr>
              <a:t>components,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components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may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overlap,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but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there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hardly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ever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exact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equivalence.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order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convey </a:t>
            </a:r>
            <a:r>
              <a:rPr dirty="0" sz="1000">
                <a:latin typeface="Arial"/>
                <a:cs typeface="Arial"/>
              </a:rPr>
              <a:t>important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sense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components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focus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particular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context,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source-</a:t>
            </a:r>
            <a:r>
              <a:rPr dirty="0" sz="1000">
                <a:latin typeface="Arial"/>
                <a:cs typeface="Arial"/>
              </a:rPr>
              <a:t>language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key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term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may </a:t>
            </a:r>
            <a:r>
              <a:rPr dirty="0" sz="1000">
                <a:latin typeface="Arial"/>
                <a:cs typeface="Arial"/>
              </a:rPr>
              <a:t>have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translated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by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several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different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words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by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combination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words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paraphrase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receptor</a:t>
            </a:r>
            <a:r>
              <a:rPr dirty="0" sz="1000" spc="-10">
                <a:latin typeface="Arial"/>
                <a:cs typeface="Arial"/>
              </a:rPr>
              <a:t> language.”</a:t>
            </a:r>
            <a:endParaRPr sz="1000">
              <a:latin typeface="Arial"/>
              <a:cs typeface="Arial"/>
            </a:endParaRPr>
          </a:p>
          <a:p>
            <a:pPr algn="just" marL="12700" marR="5080" indent="457200">
              <a:lnSpc>
                <a:spcPct val="95800"/>
              </a:lnSpc>
            </a:pPr>
            <a:r>
              <a:rPr dirty="0" sz="1000">
                <a:latin typeface="Arial"/>
                <a:cs typeface="Arial"/>
              </a:rPr>
              <a:t>I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encountered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same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situation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while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searching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way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express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‘grace’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Meyah.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could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find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one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word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even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one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basic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phrase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convey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concept.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Instead,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speakers </a:t>
            </a:r>
            <a:r>
              <a:rPr dirty="0" sz="1000">
                <a:latin typeface="Arial"/>
                <a:cs typeface="Arial"/>
              </a:rPr>
              <a:t>expressed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different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ways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within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different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contexts.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absent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had</a:t>
            </a:r>
            <a:r>
              <a:rPr dirty="0" sz="1000" spc="-10">
                <a:latin typeface="Arial"/>
                <a:cs typeface="Arial"/>
              </a:rPr>
              <a:t> naively </a:t>
            </a:r>
            <a:r>
              <a:rPr dirty="0" sz="1000">
                <a:latin typeface="Arial"/>
                <a:cs typeface="Arial"/>
              </a:rPr>
              <a:t>thought.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just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used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different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set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symbols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encode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different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situations.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key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term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sin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Aguaruna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(section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2),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provides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similar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example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expressed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by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symbol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Greek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language,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can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encoded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different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ways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using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different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symbols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Aguaruna </a:t>
            </a:r>
            <a:r>
              <a:rPr dirty="0" sz="1000">
                <a:latin typeface="Arial"/>
                <a:cs typeface="Arial"/>
              </a:rPr>
              <a:t>language.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dealing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key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terms,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our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traditional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Western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bias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dictates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same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key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term,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same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symbol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used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express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term,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must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occur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 receptor language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 in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 </a:t>
            </a:r>
            <a:r>
              <a:rPr dirty="0" sz="1000" spc="-20">
                <a:latin typeface="Arial"/>
                <a:cs typeface="Arial"/>
              </a:rPr>
              <a:t>same </a:t>
            </a:r>
            <a:r>
              <a:rPr dirty="0" sz="1000">
                <a:latin typeface="Arial"/>
                <a:cs typeface="Arial"/>
              </a:rPr>
              <a:t>places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occurs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Greek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text.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However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practice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shows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more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concern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placement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of </a:t>
            </a:r>
            <a:r>
              <a:rPr dirty="0" sz="1000">
                <a:latin typeface="Arial"/>
                <a:cs typeface="Arial"/>
              </a:rPr>
              <a:t>symbols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does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faithful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expression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concepts.</a:t>
            </a:r>
            <a:endParaRPr sz="1000">
              <a:latin typeface="Arial"/>
              <a:cs typeface="Arial"/>
            </a:endParaRPr>
          </a:p>
          <a:p>
            <a:pPr algn="just" marL="12700" marR="5715" indent="457200">
              <a:lnSpc>
                <a:spcPct val="95800"/>
              </a:lnSpc>
              <a:spcBef>
                <a:spcPts val="5"/>
              </a:spcBef>
            </a:pP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training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1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receive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now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may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focus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more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compiling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lists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key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terms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without </a:t>
            </a:r>
            <a:r>
              <a:rPr dirty="0" sz="1000">
                <a:latin typeface="Arial"/>
                <a:cs typeface="Arial"/>
              </a:rPr>
              <a:t>adequate</a:t>
            </a:r>
            <a:r>
              <a:rPr dirty="0" sz="1000" spc="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discussion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about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theological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concepts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encoded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by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those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terms,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those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concepts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normally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communicated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culture.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People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who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desire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biblical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texts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need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to </a:t>
            </a:r>
            <a:r>
              <a:rPr dirty="0" sz="1000">
                <a:latin typeface="Arial"/>
                <a:cs typeface="Arial"/>
              </a:rPr>
              <a:t>understand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form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meaning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necessarily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based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shared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symbols.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Instead,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would </a:t>
            </a:r>
            <a:r>
              <a:rPr dirty="0" sz="1000">
                <a:latin typeface="Arial"/>
                <a:cs typeface="Arial"/>
              </a:rPr>
              <a:t>exegete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behind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key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term,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then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think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about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same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expressed, </a:t>
            </a:r>
            <a:r>
              <a:rPr dirty="0" sz="1000">
                <a:latin typeface="Arial"/>
                <a:cs typeface="Arial"/>
              </a:rPr>
              <a:t>possibly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several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different ways,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language.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task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poses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 biggest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challenge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producing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a </a:t>
            </a:r>
            <a:r>
              <a:rPr dirty="0" sz="1000">
                <a:latin typeface="Arial"/>
                <a:cs typeface="Arial"/>
              </a:rPr>
              <a:t>contextual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communicates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important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propositional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truth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way</a:t>
            </a:r>
            <a:r>
              <a:rPr dirty="0" sz="1000" spc="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can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greatly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impact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a </a:t>
            </a:r>
            <a:r>
              <a:rPr dirty="0" sz="1000">
                <a:latin typeface="Arial"/>
                <a:cs typeface="Arial"/>
              </a:rPr>
              <a:t>culture,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same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time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wander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meaning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intended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by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original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authors.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000" b="1">
                <a:latin typeface="Arial"/>
                <a:cs typeface="Arial"/>
              </a:rPr>
              <a:t>7.</a:t>
            </a:r>
            <a:r>
              <a:rPr dirty="0" sz="1000" spc="-10" b="1">
                <a:latin typeface="Arial"/>
                <a:cs typeface="Arial"/>
              </a:rPr>
              <a:t> Summary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 algn="just" marL="12700" marR="5080" indent="457200">
              <a:lnSpc>
                <a:spcPct val="95700"/>
              </a:lnSpc>
            </a:pPr>
            <a:r>
              <a:rPr dirty="0" sz="1000">
                <a:latin typeface="Arial"/>
                <a:cs typeface="Arial"/>
              </a:rPr>
              <a:t>I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have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presented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topic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theological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training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somewhat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academic </a:t>
            </a:r>
            <a:r>
              <a:rPr dirty="0" sz="1000">
                <a:latin typeface="Arial"/>
                <a:cs typeface="Arial"/>
              </a:rPr>
              <a:t>manner.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However,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course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practical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does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need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conducted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way.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Depending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on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background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educational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level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translators,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one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could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communicate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information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in </a:t>
            </a:r>
            <a:r>
              <a:rPr dirty="0" sz="1000">
                <a:latin typeface="Arial"/>
                <a:cs typeface="Arial"/>
              </a:rPr>
              <a:t>appropriate</a:t>
            </a:r>
            <a:r>
              <a:rPr dirty="0" sz="1000" spc="2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ways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through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workshops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2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classroom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setting.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Naturally,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in-</a:t>
            </a:r>
            <a:r>
              <a:rPr dirty="0" sz="1000">
                <a:latin typeface="Arial"/>
                <a:cs typeface="Arial"/>
              </a:rPr>
              <a:t>depth</a:t>
            </a:r>
            <a:r>
              <a:rPr dirty="0" sz="1000" spc="229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course</a:t>
            </a:r>
            <a:r>
              <a:rPr dirty="0" sz="1000" spc="23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could </a:t>
            </a:r>
            <a:r>
              <a:rPr dirty="0" sz="1000">
                <a:latin typeface="Arial"/>
                <a:cs typeface="Arial"/>
              </a:rPr>
              <a:t>produce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greater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results.</a:t>
            </a:r>
            <a:endParaRPr sz="1000">
              <a:latin typeface="Arial"/>
              <a:cs typeface="Arial"/>
            </a:endParaRPr>
          </a:p>
          <a:p>
            <a:pPr algn="just" marL="12700" marR="5080" indent="457200">
              <a:lnSpc>
                <a:spcPct val="95800"/>
              </a:lnSpc>
              <a:spcBef>
                <a:spcPts val="5"/>
              </a:spcBef>
            </a:pP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ideas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discussed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paper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have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do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can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produce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Bible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translations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make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Gospel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live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culture.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can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accomplished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by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training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them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not </a:t>
            </a:r>
            <a:r>
              <a:rPr dirty="0" sz="1000">
                <a:latin typeface="Arial"/>
                <a:cs typeface="Arial"/>
              </a:rPr>
              <a:t>follow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second generation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texts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(trade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languages,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national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languages,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major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world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languages)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closely.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goal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produce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new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source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text,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per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se.</a:t>
            </a:r>
            <a:r>
              <a:rPr dirty="0" sz="650">
                <a:latin typeface="Arial"/>
                <a:cs typeface="Arial"/>
              </a:rPr>
              <a:t>4</a:t>
            </a:r>
            <a:r>
              <a:rPr dirty="0" sz="65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Only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Hebrew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Greek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texts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reliable </a:t>
            </a:r>
            <a:r>
              <a:rPr dirty="0" sz="1000">
                <a:latin typeface="Arial"/>
                <a:cs typeface="Arial"/>
              </a:rPr>
              <a:t>records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what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people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said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wrote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thousands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years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ago.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Instead,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would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learn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to </a:t>
            </a:r>
            <a:r>
              <a:rPr dirty="0" sz="1000">
                <a:latin typeface="Arial"/>
                <a:cs typeface="Arial"/>
              </a:rPr>
              <a:t>draw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everyday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vocabulary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speak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audiences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experience-</a:t>
            </a:r>
            <a:r>
              <a:rPr dirty="0" sz="1000">
                <a:latin typeface="Arial"/>
                <a:cs typeface="Arial"/>
              </a:rPr>
              <a:t>near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terms,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Priest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suggests. </a:t>
            </a:r>
            <a:r>
              <a:rPr dirty="0" sz="1000">
                <a:latin typeface="Arial"/>
                <a:cs typeface="Arial"/>
              </a:rPr>
              <a:t>They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would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learn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think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more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about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encodes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concepts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expressed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by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words,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rather </a:t>
            </a:r>
            <a:r>
              <a:rPr dirty="0" sz="1000">
                <a:latin typeface="Arial"/>
                <a:cs typeface="Arial"/>
              </a:rPr>
              <a:t>than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matching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words</a:t>
            </a:r>
            <a:r>
              <a:rPr dirty="0" sz="1000" spc="1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1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source</a:t>
            </a:r>
            <a:r>
              <a:rPr dirty="0" sz="1000" spc="1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text</a:t>
            </a:r>
            <a:r>
              <a:rPr dirty="0" sz="1000" spc="1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1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translated</a:t>
            </a:r>
            <a:r>
              <a:rPr dirty="0" sz="1000" spc="18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text;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consider</a:t>
            </a:r>
            <a:r>
              <a:rPr dirty="0" sz="1000" spc="1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</a:t>
            </a:r>
            <a:r>
              <a:rPr dirty="0" sz="1000" spc="19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beliefs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and </a:t>
            </a:r>
            <a:r>
              <a:rPr dirty="0" sz="1000">
                <a:latin typeface="Arial"/>
                <a:cs typeface="Arial"/>
              </a:rPr>
              <a:t>situations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within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own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aid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communicating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propositional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truths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effectively;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view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54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" name="object 2" descr=""/>
          <p:cNvSpPr txBox="1"/>
          <p:nvPr/>
        </p:nvSpPr>
        <p:spPr>
          <a:xfrm>
            <a:off x="901687" y="435355"/>
            <a:ext cx="5970270" cy="8667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i="1">
                <a:latin typeface="Arial"/>
                <a:cs typeface="Arial"/>
              </a:rPr>
              <a:t>Gravelle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-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Theological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Training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and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Mother-tongue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Translators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50">
              <a:latin typeface="Arial"/>
              <a:cs typeface="Arial"/>
            </a:endParaRPr>
          </a:p>
          <a:p>
            <a:pPr algn="just" marL="12700" marR="6350">
              <a:lnSpc>
                <a:spcPts val="1150"/>
              </a:lnSpc>
            </a:pPr>
            <a:r>
              <a:rPr dirty="0" sz="1000">
                <a:latin typeface="Arial"/>
                <a:cs typeface="Arial"/>
              </a:rPr>
              <a:t>key</a:t>
            </a:r>
            <a:r>
              <a:rPr dirty="0" sz="1000" spc="2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terms</a:t>
            </a:r>
            <a:r>
              <a:rPr dirty="0" sz="1000" spc="2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2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important</a:t>
            </a:r>
            <a:r>
              <a:rPr dirty="0" sz="1000" spc="2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theological</a:t>
            </a:r>
            <a:r>
              <a:rPr dirty="0" sz="1000" spc="2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concepts</a:t>
            </a:r>
            <a:r>
              <a:rPr dirty="0" sz="1000" spc="28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which</a:t>
            </a:r>
            <a:r>
              <a:rPr dirty="0" sz="1000" spc="2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may</a:t>
            </a:r>
            <a:r>
              <a:rPr dirty="0" sz="1000" spc="2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</a:t>
            </a:r>
            <a:r>
              <a:rPr dirty="0" sz="1000" spc="2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communicated</a:t>
            </a:r>
            <a:r>
              <a:rPr dirty="0" sz="1000" spc="2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2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different</a:t>
            </a:r>
            <a:r>
              <a:rPr dirty="0" sz="1000" spc="2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ways</a:t>
            </a:r>
            <a:r>
              <a:rPr dirty="0" sz="1000" spc="27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within </a:t>
            </a:r>
            <a:r>
              <a:rPr dirty="0" sz="1000">
                <a:latin typeface="Arial"/>
                <a:cs typeface="Arial"/>
              </a:rPr>
              <a:t>different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contexts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own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language.</a:t>
            </a:r>
            <a:endParaRPr sz="1000">
              <a:latin typeface="Arial"/>
              <a:cs typeface="Arial"/>
            </a:endParaRPr>
          </a:p>
          <a:p>
            <a:pPr algn="just" marL="469900">
              <a:lnSpc>
                <a:spcPts val="1095"/>
              </a:lnSpc>
            </a:pPr>
            <a:r>
              <a:rPr dirty="0" sz="1000">
                <a:latin typeface="Arial"/>
                <a:cs typeface="Arial"/>
              </a:rPr>
              <a:t>Some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people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may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consider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approach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bordering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syncretism.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However,</a:t>
            </a:r>
            <a:endParaRPr sz="1000">
              <a:latin typeface="Arial"/>
              <a:cs typeface="Arial"/>
            </a:endParaRPr>
          </a:p>
          <a:p>
            <a:pPr algn="just" marL="12700" marR="5080">
              <a:lnSpc>
                <a:spcPct val="95800"/>
              </a:lnSpc>
              <a:spcBef>
                <a:spcPts val="30"/>
              </a:spcBef>
            </a:pPr>
            <a:r>
              <a:rPr dirty="0" sz="1000">
                <a:latin typeface="Arial"/>
                <a:cs typeface="Arial"/>
              </a:rPr>
              <a:t>“Why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principle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can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borrow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Plato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but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primal</a:t>
            </a:r>
            <a:r>
              <a:rPr dirty="0" sz="1000" spc="1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religions?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Why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can</a:t>
            </a:r>
            <a:r>
              <a:rPr dirty="0" sz="1000" spc="1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Clement</a:t>
            </a:r>
            <a:r>
              <a:rPr dirty="0" sz="1000" spc="16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of </a:t>
            </a:r>
            <a:r>
              <a:rPr dirty="0" sz="1000">
                <a:latin typeface="Arial"/>
                <a:cs typeface="Arial"/>
              </a:rPr>
              <a:t>Alexandria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get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away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suggesting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Greek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philosophy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was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pedagogue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led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Christ,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while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Bolaji </a:t>
            </a:r>
            <a:r>
              <a:rPr dirty="0" sz="1000">
                <a:latin typeface="Arial"/>
                <a:cs typeface="Arial"/>
              </a:rPr>
              <a:t>Idowu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criticized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saying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same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thing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about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African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Traditional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religion”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(Vanhoozer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2006,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103). </a:t>
            </a:r>
            <a:r>
              <a:rPr dirty="0" sz="1000">
                <a:latin typeface="Arial"/>
                <a:cs typeface="Arial"/>
              </a:rPr>
              <a:t>Even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though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pastors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theologians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have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more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freedom</a:t>
            </a:r>
            <a:r>
              <a:rPr dirty="0" sz="1000" spc="1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than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translators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do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figuring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out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ways</a:t>
            </a:r>
            <a:r>
              <a:rPr dirty="0" sz="1000" spc="17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to </a:t>
            </a:r>
            <a:r>
              <a:rPr dirty="0" sz="1000">
                <a:latin typeface="Arial"/>
                <a:cs typeface="Arial"/>
              </a:rPr>
              <a:t>communicate</a:t>
            </a:r>
            <a:r>
              <a:rPr dirty="0" sz="1000" spc="3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theological</a:t>
            </a:r>
            <a:r>
              <a:rPr dirty="0" sz="1000" spc="3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concepts,</a:t>
            </a:r>
            <a:r>
              <a:rPr dirty="0" sz="1000" spc="3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</a:t>
            </a:r>
            <a:r>
              <a:rPr dirty="0" sz="1000" spc="3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would</a:t>
            </a:r>
            <a:r>
              <a:rPr dirty="0" sz="1000" spc="3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like</a:t>
            </a:r>
            <a:r>
              <a:rPr dirty="0" sz="1000" spc="3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3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extend</a:t>
            </a:r>
            <a:r>
              <a:rPr dirty="0" sz="1000" spc="3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Vanhoozer’s</a:t>
            </a:r>
            <a:r>
              <a:rPr dirty="0" sz="1000" spc="3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question</a:t>
            </a:r>
            <a:r>
              <a:rPr dirty="0" sz="1000" spc="3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3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address</a:t>
            </a:r>
            <a:r>
              <a:rPr dirty="0" sz="1000" spc="33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Bible </a:t>
            </a:r>
            <a:r>
              <a:rPr dirty="0" sz="1000">
                <a:latin typeface="Arial"/>
                <a:cs typeface="Arial"/>
              </a:rPr>
              <a:t>translation,</a:t>
            </a:r>
            <a:r>
              <a:rPr dirty="0" sz="1000" spc="2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2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well.</a:t>
            </a:r>
            <a:r>
              <a:rPr dirty="0" sz="1000" spc="2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If</a:t>
            </a:r>
            <a:r>
              <a:rPr dirty="0" sz="1000" spc="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more</a:t>
            </a:r>
            <a:r>
              <a:rPr dirty="0" sz="1000" spc="2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than</a:t>
            </a:r>
            <a:r>
              <a:rPr dirty="0" sz="1000" spc="25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just</a:t>
            </a:r>
            <a:r>
              <a:rPr dirty="0" sz="1000" spc="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transferring</a:t>
            </a:r>
            <a:r>
              <a:rPr dirty="0" sz="1000" spc="25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information</a:t>
            </a:r>
            <a:r>
              <a:rPr dirty="0" sz="1000" spc="2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2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one</a:t>
            </a:r>
            <a:r>
              <a:rPr dirty="0" sz="1000" spc="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</a:t>
            </a:r>
            <a:r>
              <a:rPr dirty="0" sz="1000" spc="26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into </a:t>
            </a:r>
            <a:r>
              <a:rPr dirty="0" sz="1000">
                <a:latin typeface="Arial"/>
                <a:cs typeface="Arial"/>
              </a:rPr>
              <a:t>another,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then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elements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needed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communicate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propositional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content </a:t>
            </a:r>
            <a:r>
              <a:rPr dirty="0" sz="1000">
                <a:latin typeface="Arial"/>
                <a:cs typeface="Arial"/>
              </a:rPr>
              <a:t>more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faithfully.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Vanhoozer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further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states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helps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recover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pastoral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practical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dimensions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interpretation. Therefore, a translation that takes the cultural context more fully into account will </a:t>
            </a:r>
            <a:r>
              <a:rPr dirty="0" sz="1000" spc="-10">
                <a:latin typeface="Arial"/>
                <a:cs typeface="Arial"/>
              </a:rPr>
              <a:t>greatly </a:t>
            </a:r>
            <a:r>
              <a:rPr dirty="0" sz="1000">
                <a:latin typeface="Arial"/>
                <a:cs typeface="Arial"/>
              </a:rPr>
              <a:t>enhance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pastoral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task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theologizing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local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situation.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impact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people,</a:t>
            </a:r>
            <a:r>
              <a:rPr dirty="0" sz="1000" spc="1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cultures,</a:t>
            </a:r>
            <a:r>
              <a:rPr dirty="0" sz="1000" spc="14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and </a:t>
            </a:r>
            <a:r>
              <a:rPr dirty="0" sz="1000">
                <a:latin typeface="Arial"/>
                <a:cs typeface="Arial"/>
              </a:rPr>
              <a:t>nations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</a:t>
            </a:r>
            <a:r>
              <a:rPr dirty="0" sz="1000" spc="-10">
                <a:latin typeface="Arial"/>
                <a:cs typeface="Arial"/>
              </a:rPr>
              <a:t> significantly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greater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been.</a:t>
            </a:r>
            <a:endParaRPr sz="1000">
              <a:latin typeface="Arial"/>
              <a:cs typeface="Arial"/>
            </a:endParaRPr>
          </a:p>
          <a:p>
            <a:pPr algn="just" marL="12700" marR="5080" indent="457200">
              <a:lnSpc>
                <a:spcPct val="95900"/>
              </a:lnSpc>
            </a:pPr>
            <a:r>
              <a:rPr dirty="0" sz="1000">
                <a:latin typeface="Arial"/>
                <a:cs typeface="Arial"/>
              </a:rPr>
              <a:t>However,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producing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contextual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translations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require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some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ground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rules.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Contextualization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does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mean developing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alternative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exegesis. Faithfulness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still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adhering to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 message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communicated </a:t>
            </a:r>
            <a:r>
              <a:rPr dirty="0" sz="1000">
                <a:latin typeface="Arial"/>
                <a:cs typeface="Arial"/>
              </a:rPr>
              <a:t>by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original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authors.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If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translation,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example,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portrays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Christ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one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way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salvation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among </a:t>
            </a:r>
            <a:r>
              <a:rPr dirty="0" sz="1000">
                <a:latin typeface="Arial"/>
                <a:cs typeface="Arial"/>
              </a:rPr>
              <a:t>other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ways,</a:t>
            </a:r>
            <a:r>
              <a:rPr dirty="0" sz="1000" spc="2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then</a:t>
            </a:r>
            <a:r>
              <a:rPr dirty="0" sz="1000" spc="2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25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has</a:t>
            </a:r>
            <a:r>
              <a:rPr dirty="0" sz="1000" spc="2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clearly</a:t>
            </a:r>
            <a:r>
              <a:rPr dirty="0" sz="1000" spc="2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wandered</a:t>
            </a:r>
            <a:r>
              <a:rPr dirty="0" sz="1000" spc="2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25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traditions</a:t>
            </a:r>
            <a:r>
              <a:rPr dirty="0" sz="1000" spc="2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handed</a:t>
            </a:r>
            <a:r>
              <a:rPr dirty="0" sz="1000" spc="2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down</a:t>
            </a:r>
            <a:r>
              <a:rPr dirty="0" sz="1000" spc="25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2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2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Apostles.</a:t>
            </a:r>
            <a:r>
              <a:rPr dirty="0" sz="1000" spc="254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approach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cannot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produce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“different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Gospel.”</a:t>
            </a:r>
            <a:endParaRPr sz="1000">
              <a:latin typeface="Arial"/>
              <a:cs typeface="Arial"/>
            </a:endParaRPr>
          </a:p>
          <a:p>
            <a:pPr marL="12700" marR="5080" indent="457200">
              <a:lnSpc>
                <a:spcPts val="1150"/>
              </a:lnSpc>
              <a:spcBef>
                <a:spcPts val="25"/>
              </a:spcBef>
            </a:pP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19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addition,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Strauss’</a:t>
            </a:r>
            <a:r>
              <a:rPr dirty="0" sz="1000" spc="20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warning</a:t>
            </a:r>
            <a:r>
              <a:rPr dirty="0" sz="1000" spc="20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2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apt</a:t>
            </a:r>
            <a:r>
              <a:rPr dirty="0" sz="1000" spc="20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when</a:t>
            </a:r>
            <a:r>
              <a:rPr dirty="0" sz="1000" spc="2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he</a:t>
            </a:r>
            <a:r>
              <a:rPr dirty="0" sz="1000" spc="20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says,</a:t>
            </a:r>
            <a:r>
              <a:rPr dirty="0" sz="1000" spc="20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“Maintaining</a:t>
            </a:r>
            <a:r>
              <a:rPr dirty="0" sz="1000" spc="20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20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any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form</a:t>
            </a:r>
            <a:r>
              <a:rPr dirty="0" sz="1000" spc="20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can</a:t>
            </a:r>
            <a:r>
              <a:rPr dirty="0" sz="1000" spc="2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freely</a:t>
            </a:r>
            <a:r>
              <a:rPr dirty="0" sz="1000" spc="21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be </a:t>
            </a:r>
            <a:r>
              <a:rPr dirty="0" sz="1000">
                <a:latin typeface="Arial"/>
                <a:cs typeface="Arial"/>
              </a:rPr>
              <a:t>substituted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communicate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0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same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meaning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equally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simplistic.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It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ignores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historical</a:t>
            </a:r>
            <a:r>
              <a:rPr dirty="0" sz="1000" spc="11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connection</a:t>
            </a:r>
            <a:endParaRPr sz="1000">
              <a:latin typeface="Arial"/>
              <a:cs typeface="Arial"/>
            </a:endParaRPr>
          </a:p>
          <a:p>
            <a:pPr marL="12700" marR="5715">
              <a:lnSpc>
                <a:spcPts val="1150"/>
              </a:lnSpc>
              <a:spcBef>
                <a:spcPts val="5"/>
              </a:spcBef>
            </a:pPr>
            <a:r>
              <a:rPr dirty="0" sz="1000">
                <a:latin typeface="Arial"/>
                <a:cs typeface="Arial"/>
              </a:rPr>
              <a:t>between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forms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meanings,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control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social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groups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maintain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over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symbols”</a:t>
            </a:r>
            <a:r>
              <a:rPr dirty="0" sz="1000" spc="13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(2006, </a:t>
            </a:r>
            <a:r>
              <a:rPr dirty="0" sz="1000">
                <a:latin typeface="Arial"/>
                <a:cs typeface="Arial"/>
              </a:rPr>
              <a:t>143).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example,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Meyah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worldview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spirits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only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‘placated’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never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‘worshipped.’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Therefore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095"/>
              </a:lnSpc>
            </a:pPr>
            <a:r>
              <a:rPr dirty="0" sz="1000">
                <a:latin typeface="Arial"/>
                <a:cs typeface="Arial"/>
              </a:rPr>
              <a:t>can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their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word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(actually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phrase)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‘placate’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be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freely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substituted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1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Greek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</a:t>
            </a:r>
            <a:r>
              <a:rPr dirty="0" sz="1000" spc="1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Hebrew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word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for</a:t>
            </a:r>
            <a:endParaRPr sz="1000">
              <a:latin typeface="Arial"/>
              <a:cs typeface="Arial"/>
            </a:endParaRPr>
          </a:p>
          <a:p>
            <a:pPr algn="just" marL="12700" marR="5080">
              <a:lnSpc>
                <a:spcPct val="95800"/>
              </a:lnSpc>
              <a:spcBef>
                <a:spcPts val="25"/>
              </a:spcBef>
            </a:pPr>
            <a:r>
              <a:rPr dirty="0" sz="1000">
                <a:latin typeface="Arial"/>
                <a:cs typeface="Arial"/>
              </a:rPr>
              <a:t>‘worship’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 reference to God,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 spirit? The theological implications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 deciding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 </a:t>
            </a:r>
            <a:r>
              <a:rPr dirty="0" sz="1000" spc="-10">
                <a:latin typeface="Arial"/>
                <a:cs typeface="Arial"/>
              </a:rPr>
              <a:t>significant. </a:t>
            </a:r>
            <a:r>
              <a:rPr dirty="0" sz="1000">
                <a:latin typeface="Arial"/>
                <a:cs typeface="Arial"/>
              </a:rPr>
              <a:t>God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capricious,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malevolent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spirit.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However,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Jesus’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atonement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sins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humanity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removed </a:t>
            </a:r>
            <a:r>
              <a:rPr dirty="0" sz="1000">
                <a:latin typeface="Arial"/>
                <a:cs typeface="Arial"/>
              </a:rPr>
              <a:t>God’s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righteous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judgment,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which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Meyah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worldview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spirit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placation,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indeed!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These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sorts </a:t>
            </a:r>
            <a:r>
              <a:rPr dirty="0" sz="1000" spc="-25">
                <a:latin typeface="Arial"/>
                <a:cs typeface="Arial"/>
              </a:rPr>
              <a:t>of </a:t>
            </a:r>
            <a:r>
              <a:rPr dirty="0" sz="1000">
                <a:latin typeface="Arial"/>
                <a:cs typeface="Arial"/>
              </a:rPr>
              <a:t>theological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concepts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must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learn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grapple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more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deeply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order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produce</a:t>
            </a:r>
            <a:r>
              <a:rPr dirty="0" sz="1000" spc="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translation </a:t>
            </a:r>
            <a:r>
              <a:rPr dirty="0" sz="1000">
                <a:latin typeface="Arial"/>
                <a:cs typeface="Arial"/>
              </a:rPr>
              <a:t>that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faithful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 Apostolic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traditions,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but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also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more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successful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transferring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propositional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content </a:t>
            </a:r>
            <a:r>
              <a:rPr dirty="0" sz="1000" spc="-20">
                <a:latin typeface="Arial"/>
                <a:cs typeface="Arial"/>
              </a:rPr>
              <a:t>more </a:t>
            </a:r>
            <a:r>
              <a:rPr dirty="0" sz="1000" spc="-10">
                <a:latin typeface="Arial"/>
                <a:cs typeface="Arial"/>
              </a:rPr>
              <a:t>dramatically.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training,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only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native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speaker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translator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do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this</a:t>
            </a:r>
            <a:r>
              <a:rPr dirty="0" sz="1000" spc="-10">
                <a:latin typeface="Arial"/>
                <a:cs typeface="Arial"/>
              </a:rPr>
              <a:t> better.</a:t>
            </a:r>
            <a:endParaRPr sz="1000">
              <a:latin typeface="Arial"/>
              <a:cs typeface="Arial"/>
            </a:endParaRPr>
          </a:p>
          <a:p>
            <a:pPr algn="just" marL="12700" marR="5715" indent="457200">
              <a:lnSpc>
                <a:spcPct val="95700"/>
              </a:lnSpc>
              <a:spcBef>
                <a:spcPts val="5"/>
              </a:spcBef>
            </a:pPr>
            <a:r>
              <a:rPr dirty="0" sz="1000">
                <a:latin typeface="Arial"/>
                <a:cs typeface="Arial"/>
              </a:rPr>
              <a:t>As</a:t>
            </a:r>
            <a:r>
              <a:rPr dirty="0" sz="1000" spc="3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Thomas</a:t>
            </a:r>
            <a:r>
              <a:rPr dirty="0" sz="1000" spc="3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Atta-Akosah</a:t>
            </a:r>
            <a:r>
              <a:rPr dirty="0" sz="1000" spc="3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proclaims,</a:t>
            </a:r>
            <a:r>
              <a:rPr dirty="0" sz="1000" spc="3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“Culturally</a:t>
            </a:r>
            <a:r>
              <a:rPr dirty="0" sz="1000" spc="3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appropriate</a:t>
            </a:r>
            <a:r>
              <a:rPr dirty="0" sz="1000" spc="3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categories</a:t>
            </a:r>
            <a:r>
              <a:rPr dirty="0" sz="1000" spc="3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3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idioms</a:t>
            </a:r>
            <a:r>
              <a:rPr dirty="0" sz="1000" spc="3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serve</a:t>
            </a:r>
            <a:r>
              <a:rPr dirty="0" sz="1000" spc="33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as </a:t>
            </a:r>
            <a:r>
              <a:rPr dirty="0" sz="1000">
                <a:latin typeface="Arial"/>
                <a:cs typeface="Arial"/>
              </a:rPr>
              <a:t>connecting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cords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hearts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mother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tongue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speakers.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therefore,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has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great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influence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on </a:t>
            </a:r>
            <a:r>
              <a:rPr dirty="0" sz="1000">
                <a:latin typeface="Arial"/>
                <a:cs typeface="Arial"/>
              </a:rPr>
              <a:t>biblical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interpretation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theologies”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(2005).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000" spc="-10" b="1">
                <a:latin typeface="Arial"/>
                <a:cs typeface="Arial"/>
              </a:rPr>
              <a:t>Resources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00">
              <a:latin typeface="Arial"/>
              <a:cs typeface="Arial"/>
            </a:endParaRPr>
          </a:p>
          <a:p>
            <a:pPr marL="287020" marR="175895" indent="-274320">
              <a:lnSpc>
                <a:spcPts val="1150"/>
              </a:lnSpc>
            </a:pPr>
            <a:r>
              <a:rPr dirty="0" sz="1000">
                <a:latin typeface="Arial"/>
                <a:cs typeface="Arial"/>
              </a:rPr>
              <a:t>Atta-Akosah,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Thomas.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2005.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Factor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African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Christian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Mission: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and </a:t>
            </a:r>
            <a:r>
              <a:rPr dirty="0" sz="1000">
                <a:latin typeface="Arial"/>
                <a:cs typeface="Arial"/>
              </a:rPr>
              <a:t>Biblical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Interpretation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Church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Africa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Today.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Paper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given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Bible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in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Africa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Conference.</a:t>
            </a:r>
            <a:r>
              <a:rPr dirty="0" sz="1000" spc="-10" i="1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School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Religion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Theology,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University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KwaZulu-</a:t>
            </a:r>
            <a:r>
              <a:rPr dirty="0" sz="1000">
                <a:latin typeface="Arial"/>
                <a:cs typeface="Arial"/>
              </a:rPr>
              <a:t>Natal,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19-</a:t>
            </a:r>
            <a:r>
              <a:rPr dirty="0" sz="1000">
                <a:latin typeface="Arial"/>
                <a:cs typeface="Arial"/>
              </a:rPr>
              <a:t>23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September,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2005.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 marL="287020" marR="427990" indent="-274320">
              <a:lnSpc>
                <a:spcPts val="1150"/>
              </a:lnSpc>
            </a:pPr>
            <a:r>
              <a:rPr dirty="0" sz="1000">
                <a:latin typeface="Arial"/>
                <a:cs typeface="Arial"/>
              </a:rPr>
              <a:t>Bediako,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Kwame.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2002.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Challenge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Mother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Tongue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African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Christian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Thought.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Journal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spc="-25" i="1">
                <a:latin typeface="Arial"/>
                <a:cs typeface="Arial"/>
              </a:rPr>
              <a:t>of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African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Christian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Thought</a:t>
            </a:r>
            <a:r>
              <a:rPr dirty="0" sz="1000" spc="-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5.</a:t>
            </a:r>
            <a:r>
              <a:rPr dirty="0" sz="1000" spc="-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no.1</a:t>
            </a:r>
            <a:r>
              <a:rPr dirty="0" sz="1000" spc="-10" i="1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(June):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1-</a:t>
            </a:r>
            <a:r>
              <a:rPr dirty="0" sz="1000" spc="-25">
                <a:latin typeface="Arial"/>
                <a:cs typeface="Arial"/>
              </a:rPr>
              <a:t>60.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00">
              <a:latin typeface="Arial"/>
              <a:cs typeface="Arial"/>
            </a:endParaRPr>
          </a:p>
          <a:p>
            <a:pPr marL="12700">
              <a:lnSpc>
                <a:spcPts val="1175"/>
              </a:lnSpc>
            </a:pPr>
            <a:r>
              <a:rPr dirty="0" sz="1000">
                <a:latin typeface="Arial"/>
                <a:cs typeface="Arial"/>
              </a:rPr>
              <a:t>Brown,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Rick. 2006. </a:t>
            </a:r>
            <a:r>
              <a:rPr dirty="0" sz="1000" spc="-10">
                <a:latin typeface="Arial"/>
                <a:cs typeface="Arial"/>
              </a:rPr>
              <a:t>Contextualization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Without </a:t>
            </a:r>
            <a:r>
              <a:rPr dirty="0" sz="1000" spc="-10">
                <a:latin typeface="Arial"/>
                <a:cs typeface="Arial"/>
              </a:rPr>
              <a:t>Syncretization.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International</a:t>
            </a:r>
            <a:r>
              <a:rPr dirty="0" sz="1000" spc="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Journal of Frontier </a:t>
            </a:r>
            <a:r>
              <a:rPr dirty="0" sz="1000" spc="-10" i="1">
                <a:latin typeface="Arial"/>
                <a:cs typeface="Arial"/>
              </a:rPr>
              <a:t>Missions</a:t>
            </a:r>
            <a:endParaRPr sz="1000">
              <a:latin typeface="Arial"/>
              <a:cs typeface="Arial"/>
            </a:endParaRPr>
          </a:p>
          <a:p>
            <a:pPr marL="287020">
              <a:lnSpc>
                <a:spcPts val="1175"/>
              </a:lnSpc>
            </a:pPr>
            <a:r>
              <a:rPr dirty="0" sz="1000">
                <a:latin typeface="Arial"/>
                <a:cs typeface="Arial"/>
              </a:rPr>
              <a:t>23:4,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p.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127-</a:t>
            </a:r>
            <a:r>
              <a:rPr dirty="0" sz="1000" spc="-20">
                <a:latin typeface="Arial"/>
                <a:cs typeface="Arial"/>
              </a:rPr>
              <a:t>133.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Arial"/>
              <a:cs typeface="Arial"/>
            </a:endParaRPr>
          </a:p>
          <a:p>
            <a:pPr marL="287020" marR="53975" indent="-274320">
              <a:lnSpc>
                <a:spcPts val="1150"/>
              </a:lnSpc>
            </a:pPr>
            <a:r>
              <a:rPr dirty="0" sz="1000">
                <a:latin typeface="Arial"/>
                <a:cs typeface="Arial"/>
              </a:rPr>
              <a:t>Callow,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Kathleen.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1998.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Man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and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Message: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Guide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to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Meaning-</a:t>
            </a:r>
            <a:r>
              <a:rPr dirty="0" sz="1000" i="1">
                <a:latin typeface="Arial"/>
                <a:cs typeface="Arial"/>
              </a:rPr>
              <a:t>based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Text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Analysis.</a:t>
            </a:r>
            <a:r>
              <a:rPr dirty="0" sz="1000" spc="-10" i="1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SIL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University </a:t>
            </a:r>
            <a:r>
              <a:rPr dirty="0" sz="1000">
                <a:latin typeface="Arial"/>
                <a:cs typeface="Arial"/>
              </a:rPr>
              <a:t>Press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America.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50">
              <a:latin typeface="Arial"/>
              <a:cs typeface="Arial"/>
            </a:endParaRPr>
          </a:p>
          <a:p>
            <a:pPr marL="287020" marR="76835" indent="-274320">
              <a:lnSpc>
                <a:spcPct val="95800"/>
              </a:lnSpc>
            </a:pPr>
            <a:r>
              <a:rPr dirty="0" sz="1000">
                <a:latin typeface="Arial"/>
                <a:cs typeface="Arial"/>
              </a:rPr>
              <a:t>Caron,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D.A.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2003.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The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Debate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over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Gender-</a:t>
            </a:r>
            <a:r>
              <a:rPr dirty="0" sz="1000">
                <a:latin typeface="Arial"/>
                <a:cs typeface="Arial"/>
              </a:rPr>
              <a:t>Inclusive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language.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Essay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excerpted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from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“The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Limits</a:t>
            </a:r>
            <a:r>
              <a:rPr dirty="0" sz="1000" spc="-25">
                <a:latin typeface="Arial"/>
                <a:cs typeface="Arial"/>
              </a:rPr>
              <a:t> of </a:t>
            </a:r>
            <a:r>
              <a:rPr dirty="0" sz="1000">
                <a:latin typeface="Arial"/>
                <a:cs typeface="Arial"/>
              </a:rPr>
              <a:t>Functional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Equivalence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Bible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Translation—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Other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Limits,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Too”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In,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Glen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Scorgie,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Mark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L. </a:t>
            </a:r>
            <a:r>
              <a:rPr dirty="0" sz="1000">
                <a:latin typeface="Arial"/>
                <a:cs typeface="Arial"/>
              </a:rPr>
              <a:t>Strauss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Steven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Voth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(Eds),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The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Challenge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of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Bible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Translation: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Communicating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God’s</a:t>
            </a:r>
            <a:r>
              <a:rPr dirty="0" sz="1000" spc="-10" i="1">
                <a:latin typeface="Arial"/>
                <a:cs typeface="Arial"/>
              </a:rPr>
              <a:t> </a:t>
            </a:r>
            <a:r>
              <a:rPr dirty="0" sz="1000" spc="-20" i="1">
                <a:latin typeface="Arial"/>
                <a:cs typeface="Arial"/>
              </a:rPr>
              <a:t>Word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to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the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World</a:t>
            </a:r>
            <a:r>
              <a:rPr dirty="0" sz="1000">
                <a:latin typeface="Arial"/>
                <a:cs typeface="Arial"/>
              </a:rPr>
              <a:t>.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Grand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Rapids: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Zondervan.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950">
              <a:latin typeface="Arial"/>
              <a:cs typeface="Arial"/>
            </a:endParaRPr>
          </a:p>
          <a:p>
            <a:pPr marL="12700">
              <a:lnSpc>
                <a:spcPts val="1175"/>
              </a:lnSpc>
              <a:spcBef>
                <a:spcPts val="5"/>
              </a:spcBef>
            </a:pPr>
            <a:r>
              <a:rPr dirty="0" sz="1000">
                <a:latin typeface="Arial"/>
                <a:cs typeface="Arial"/>
              </a:rPr>
              <a:t>Goerling,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Fritz.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2000.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Translation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‘Grace’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Jula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Côte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D’ivoire.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Notes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on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Translation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Vol.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14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No.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4,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p.</a:t>
            </a:r>
            <a:endParaRPr sz="1000">
              <a:latin typeface="Arial"/>
              <a:cs typeface="Arial"/>
            </a:endParaRPr>
          </a:p>
          <a:p>
            <a:pPr marL="287020">
              <a:lnSpc>
                <a:spcPts val="1175"/>
              </a:lnSpc>
            </a:pPr>
            <a:r>
              <a:rPr dirty="0" sz="1000" spc="-10">
                <a:latin typeface="Arial"/>
                <a:cs typeface="Arial"/>
              </a:rPr>
              <a:t>3-</a:t>
            </a:r>
            <a:r>
              <a:rPr dirty="0" sz="1000">
                <a:latin typeface="Arial"/>
                <a:cs typeface="Arial"/>
              </a:rPr>
              <a:t>33.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SIL</a:t>
            </a:r>
            <a:r>
              <a:rPr dirty="0" sz="1000" spc="-10">
                <a:latin typeface="Arial"/>
                <a:cs typeface="Arial"/>
              </a:rPr>
              <a:t> International.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ashdowns</dc:creator>
  <dc:title>Microsoft Word - Gilles Gravelle-Theological Training and Mother.doc</dc:title>
  <dcterms:created xsi:type="dcterms:W3CDTF">2021-12-12T22:03:29Z</dcterms:created>
  <dcterms:modified xsi:type="dcterms:W3CDTF">2021-12-12T22:03:29Z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2008-01-14T00:00:00Z</vt:filetime>
  </property>
  <property fmtid="{D5CDD505-2E9C-101B-9397-08002B2CF9AE}" pid="3" name="Creator">
    <vt:lpwstr>PScript5.dll Version 5.2</vt:lpwstr>
  </property>
  <property fmtid="{D5CDD505-2E9C-101B-9397-08002B2CF9AE}" pid="4" name="LastSaved">
    <vt:filetime>2021-12-12T00:00:00Z</vt:filetime>
  </property>
</Properties>
</file>